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handoutMasterIdLst>
    <p:handoutMasterId r:id="rId27"/>
  </p:handoutMasterIdLst>
  <p:sldIdLst>
    <p:sldId id="298" r:id="rId5"/>
    <p:sldId id="313" r:id="rId6"/>
    <p:sldId id="322" r:id="rId7"/>
    <p:sldId id="327" r:id="rId8"/>
    <p:sldId id="324" r:id="rId9"/>
    <p:sldId id="328" r:id="rId10"/>
    <p:sldId id="330" r:id="rId11"/>
    <p:sldId id="329" r:id="rId12"/>
    <p:sldId id="337" r:id="rId13"/>
    <p:sldId id="334" r:id="rId14"/>
    <p:sldId id="333" r:id="rId15"/>
    <p:sldId id="343" r:id="rId16"/>
    <p:sldId id="344" r:id="rId17"/>
    <p:sldId id="335" r:id="rId18"/>
    <p:sldId id="336" r:id="rId19"/>
    <p:sldId id="332" r:id="rId20"/>
    <p:sldId id="315" r:id="rId21"/>
    <p:sldId id="341" r:id="rId22"/>
    <p:sldId id="342" r:id="rId23"/>
    <p:sldId id="339" r:id="rId24"/>
    <p:sldId id="340"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248" userDrawn="1">
          <p15:clr>
            <a:srgbClr val="A4A3A4"/>
          </p15:clr>
        </p15:guide>
        <p15:guide id="2" pos="5457">
          <p15:clr>
            <a:srgbClr val="A4A3A4"/>
          </p15:clr>
        </p15:guide>
        <p15:guide id="3" pos="30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2626"/>
    <a:srgbClr val="48484A"/>
    <a:srgbClr val="DCDDDE"/>
    <a:srgbClr val="B1B3B6"/>
    <a:srgbClr val="77787B"/>
    <a:srgbClr val="BA1222"/>
    <a:srgbClr val="524D85"/>
    <a:srgbClr val="FFC20E"/>
    <a:srgbClr val="63AF5E"/>
    <a:srgbClr val="75BEE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8" autoAdjust="0"/>
    <p:restoredTop sz="93574" autoAdjust="0"/>
  </p:normalViewPr>
  <p:slideViewPr>
    <p:cSldViewPr snapToGrid="0" snapToObjects="1">
      <p:cViewPr varScale="1">
        <p:scale>
          <a:sx n="114" d="100"/>
          <a:sy n="114" d="100"/>
        </p:scale>
        <p:origin x="594" y="102"/>
      </p:cViewPr>
      <p:guideLst>
        <p:guide orient="horz" pos="4248"/>
        <p:guide pos="5457"/>
        <p:guide pos="30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8" d="100"/>
        <a:sy n="98" d="100"/>
      </p:scale>
      <p:origin x="0" y="0"/>
    </p:cViewPr>
  </p:sorterViewPr>
  <p:notesViewPr>
    <p:cSldViewPr snapToGrid="0" snapToObjects="1">
      <p:cViewPr varScale="1">
        <p:scale>
          <a:sx n="82" d="100"/>
          <a:sy n="82" d="100"/>
        </p:scale>
        <p:origin x="-318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5BB3D4B-E7F6-4A42-853B-40C1A88C262E}" type="datetimeFigureOut">
              <a:rPr lang="en-US" smtClean="0"/>
              <a:t>7/10/2021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77C7C1A-D5B2-4BB7-A8A5-88681A8C6345}" type="slidenum">
              <a:rPr lang="en-US" smtClean="0"/>
              <a:t>‹#›</a:t>
            </a:fld>
            <a:endParaRPr lang="en-US"/>
          </a:p>
        </p:txBody>
      </p:sp>
    </p:spTree>
    <p:extLst>
      <p:ext uri="{BB962C8B-B14F-4D97-AF65-F5344CB8AC3E}">
        <p14:creationId xmlns:p14="http://schemas.microsoft.com/office/powerpoint/2010/main" val="40463649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686A57-3D42-1746-A4F9-9BA3F9944E9C}" type="datetimeFigureOut">
              <a:rPr lang="en-US" smtClean="0"/>
              <a:t>7/10/2021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46EF74-4753-DA47-9B34-F93D23E42F59}" type="slidenum">
              <a:rPr lang="en-US" smtClean="0"/>
              <a:t>‹#›</a:t>
            </a:fld>
            <a:endParaRPr lang="en-US"/>
          </a:p>
        </p:txBody>
      </p:sp>
    </p:spTree>
    <p:extLst>
      <p:ext uri="{BB962C8B-B14F-4D97-AF65-F5344CB8AC3E}">
        <p14:creationId xmlns:p14="http://schemas.microsoft.com/office/powerpoint/2010/main" val="9810060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white cover">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00" y="-6968"/>
            <a:ext cx="9153292" cy="6864968"/>
          </a:xfrm>
          <a:prstGeom prst="rect">
            <a:avLst/>
          </a:prstGeom>
        </p:spPr>
      </p:pic>
      <p:sp>
        <p:nvSpPr>
          <p:cNvPr id="6" name="Text Placeholder 5"/>
          <p:cNvSpPr>
            <a:spLocks noGrp="1"/>
          </p:cNvSpPr>
          <p:nvPr>
            <p:ph type="body" sz="quarter" idx="10" hasCustomPrompt="1"/>
          </p:nvPr>
        </p:nvSpPr>
        <p:spPr>
          <a:xfrm>
            <a:off x="3259844" y="2950340"/>
            <a:ext cx="4938712" cy="934919"/>
          </a:xfrm>
        </p:spPr>
        <p:txBody>
          <a:bodyPr anchor="b" anchorCtr="0">
            <a:noAutofit/>
          </a:bodyPr>
          <a:lstStyle>
            <a:lvl1pPr marL="0" indent="0">
              <a:lnSpc>
                <a:spcPct val="90000"/>
              </a:lnSpc>
              <a:buNone/>
              <a:defRPr sz="2800" b="1">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a:t>
            </a:r>
            <a:br>
              <a:rPr lang="en-US" dirty="0"/>
            </a:br>
            <a:r>
              <a:rPr lang="en-US" dirty="0"/>
              <a:t>Master text styles</a:t>
            </a:r>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540456" y="3094355"/>
            <a:ext cx="2419518" cy="687652"/>
          </a:xfrm>
          <a:prstGeom prst="rect">
            <a:avLst/>
          </a:prstGeom>
        </p:spPr>
      </p:pic>
      <p:cxnSp>
        <p:nvCxnSpPr>
          <p:cNvPr id="8" name="Straight Connector 7"/>
          <p:cNvCxnSpPr/>
          <p:nvPr userDrawn="1"/>
        </p:nvCxnSpPr>
        <p:spPr>
          <a:xfrm>
            <a:off x="3105823" y="2950340"/>
            <a:ext cx="0" cy="1794016"/>
          </a:xfrm>
          <a:prstGeom prst="line">
            <a:avLst/>
          </a:prstGeom>
          <a:ln w="1905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9" name="Text Placeholder 18"/>
          <p:cNvSpPr>
            <a:spLocks noGrp="1"/>
          </p:cNvSpPr>
          <p:nvPr>
            <p:ph type="body" sz="quarter" idx="12" hasCustomPrompt="1"/>
          </p:nvPr>
        </p:nvSpPr>
        <p:spPr>
          <a:xfrm>
            <a:off x="3259844" y="4372053"/>
            <a:ext cx="4938712" cy="275543"/>
          </a:xfrm>
        </p:spPr>
        <p:txBody>
          <a:bodyPr anchor="ctr" anchorCtr="0">
            <a:noAutofit/>
          </a:bodyPr>
          <a:lstStyle>
            <a:lvl1pPr marL="0" indent="0">
              <a:buNone/>
              <a:defRPr sz="1200">
                <a:solidFill>
                  <a:srgbClr val="F68B1F"/>
                </a:solidFill>
              </a:defRPr>
            </a:lvl1pPr>
            <a:lvl2pPr marL="457200" indent="0">
              <a:buNone/>
              <a:defRPr sz="1200">
                <a:solidFill>
                  <a:srgbClr val="F48024"/>
                </a:solidFill>
              </a:defRPr>
            </a:lvl2pPr>
            <a:lvl3pPr marL="914400" indent="0">
              <a:buNone/>
              <a:defRPr sz="1200">
                <a:solidFill>
                  <a:srgbClr val="F48024"/>
                </a:solidFill>
              </a:defRPr>
            </a:lvl3pPr>
            <a:lvl4pPr marL="1371600" indent="0">
              <a:buNone/>
              <a:defRPr sz="1200">
                <a:solidFill>
                  <a:srgbClr val="F48024"/>
                </a:solidFill>
              </a:defRPr>
            </a:lvl4pPr>
            <a:lvl5pPr marL="1828800" indent="0">
              <a:buNone/>
              <a:defRPr sz="1200">
                <a:solidFill>
                  <a:srgbClr val="F48024"/>
                </a:solidFill>
              </a:defRPr>
            </a:lvl5pPr>
          </a:lstStyle>
          <a:p>
            <a:pPr lvl="0"/>
            <a:fld id="{39FCBEF0-3C4C-914F-863F-22A07B9ADD49}" type="datetime4">
              <a:rPr lang="en-US" smtClean="0"/>
              <a:t>August 12, 2015</a:t>
            </a:fld>
            <a:endParaRPr lang="en-US" dirty="0"/>
          </a:p>
        </p:txBody>
      </p:sp>
      <p:sp>
        <p:nvSpPr>
          <p:cNvPr id="22" name="Content Placeholder 21"/>
          <p:cNvSpPr>
            <a:spLocks noGrp="1"/>
          </p:cNvSpPr>
          <p:nvPr>
            <p:ph sz="quarter" idx="13" hasCustomPrompt="1"/>
          </p:nvPr>
        </p:nvSpPr>
        <p:spPr>
          <a:xfrm>
            <a:off x="3259138" y="4116388"/>
            <a:ext cx="4938712" cy="255587"/>
          </a:xfrm>
        </p:spPr>
        <p:txBody>
          <a:bodyPr>
            <a:noAutofit/>
          </a:bodyPr>
          <a:lstStyle>
            <a:lvl1pPr marL="0" indent="0">
              <a:buNone/>
              <a:defRPr sz="1400">
                <a:solidFill>
                  <a:schemeClr val="tx2"/>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TO EDIT MASTER TEXT STYLES</a:t>
            </a:r>
          </a:p>
        </p:txBody>
      </p:sp>
    </p:spTree>
    <p:extLst>
      <p:ext uri="{BB962C8B-B14F-4D97-AF65-F5344CB8AC3E}">
        <p14:creationId xmlns:p14="http://schemas.microsoft.com/office/powerpoint/2010/main" val="1919941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grey cover">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6349"/>
            <a:ext cx="9152465" cy="6864349"/>
          </a:xfrm>
          <a:prstGeom prst="rect">
            <a:avLst/>
          </a:prstGeom>
        </p:spPr>
      </p:pic>
      <p:sp>
        <p:nvSpPr>
          <p:cNvPr id="10" name="Rectangle 10"/>
          <p:cNvSpPr/>
          <p:nvPr userDrawn="1"/>
        </p:nvSpPr>
        <p:spPr>
          <a:xfrm>
            <a:off x="109561" y="2824744"/>
            <a:ext cx="8206305" cy="1190437"/>
          </a:xfrm>
          <a:custGeom>
            <a:avLst/>
            <a:gdLst/>
            <a:ahLst/>
            <a:cxnLst/>
            <a:rect l="l" t="t" r="r" b="b"/>
            <a:pathLst>
              <a:path w="8206305" h="1190437">
                <a:moveTo>
                  <a:pt x="0" y="0"/>
                </a:moveTo>
                <a:lnTo>
                  <a:pt x="246790" y="0"/>
                </a:lnTo>
                <a:lnTo>
                  <a:pt x="555678" y="0"/>
                </a:lnTo>
                <a:lnTo>
                  <a:pt x="8007895" y="0"/>
                </a:lnTo>
                <a:cubicBezTo>
                  <a:pt x="8117474" y="0"/>
                  <a:pt x="8206305" y="88831"/>
                  <a:pt x="8206305" y="198410"/>
                </a:cubicBezTo>
                <a:lnTo>
                  <a:pt x="8206305" y="992027"/>
                </a:lnTo>
                <a:cubicBezTo>
                  <a:pt x="8206305" y="1101606"/>
                  <a:pt x="8117474" y="1190437"/>
                  <a:pt x="8007895" y="1190437"/>
                </a:cubicBezTo>
                <a:lnTo>
                  <a:pt x="555678" y="1190437"/>
                </a:lnTo>
                <a:lnTo>
                  <a:pt x="246790" y="1190437"/>
                </a:lnTo>
                <a:lnTo>
                  <a:pt x="0" y="1190437"/>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 Placeholder 5"/>
          <p:cNvSpPr>
            <a:spLocks noGrp="1"/>
          </p:cNvSpPr>
          <p:nvPr>
            <p:ph type="body" sz="quarter" idx="10" hasCustomPrompt="1"/>
          </p:nvPr>
        </p:nvSpPr>
        <p:spPr>
          <a:xfrm>
            <a:off x="3259844" y="2950341"/>
            <a:ext cx="4938712" cy="916104"/>
          </a:xfrm>
        </p:spPr>
        <p:txBody>
          <a:bodyPr anchor="b" anchorCtr="0">
            <a:noAutofit/>
          </a:bodyPr>
          <a:lstStyle>
            <a:lvl1pPr marL="0" indent="0">
              <a:lnSpc>
                <a:spcPct val="90000"/>
              </a:lnSpc>
              <a:buNone/>
              <a:defRPr sz="2800" b="1">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a:t>
            </a:r>
            <a:br>
              <a:rPr lang="en-US" dirty="0"/>
            </a:br>
            <a:r>
              <a:rPr lang="en-US" dirty="0"/>
              <a:t>Master text styles</a:t>
            </a:r>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540456" y="3094355"/>
            <a:ext cx="2419518" cy="687652"/>
          </a:xfrm>
          <a:prstGeom prst="rect">
            <a:avLst/>
          </a:prstGeom>
        </p:spPr>
      </p:pic>
      <p:cxnSp>
        <p:nvCxnSpPr>
          <p:cNvPr id="8" name="Straight Connector 7"/>
          <p:cNvCxnSpPr/>
          <p:nvPr userDrawn="1"/>
        </p:nvCxnSpPr>
        <p:spPr>
          <a:xfrm>
            <a:off x="3105823" y="2950340"/>
            <a:ext cx="0" cy="1794016"/>
          </a:xfrm>
          <a:prstGeom prst="line">
            <a:avLst/>
          </a:prstGeom>
          <a:ln w="1905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5" name="Text Placeholder 14"/>
          <p:cNvSpPr>
            <a:spLocks noGrp="1"/>
          </p:cNvSpPr>
          <p:nvPr>
            <p:ph type="body" sz="quarter" idx="11" hasCustomPrompt="1"/>
          </p:nvPr>
        </p:nvSpPr>
        <p:spPr>
          <a:xfrm>
            <a:off x="3259844" y="4076096"/>
            <a:ext cx="4938712" cy="290286"/>
          </a:xfrm>
        </p:spPr>
        <p:txBody>
          <a:bodyPr anchor="ctr" anchorCtr="0">
            <a:noAutofit/>
          </a:bodyPr>
          <a:lstStyle>
            <a:lvl1pPr marL="0" indent="0">
              <a:buNone/>
              <a:defRPr sz="1400">
                <a:solidFill>
                  <a:srgbClr val="FFFFFF"/>
                </a:solidFill>
              </a:defRPr>
            </a:lvl1pPr>
            <a:lvl2pPr marL="457200" indent="0">
              <a:buNone/>
              <a:defRPr sz="1200">
                <a:solidFill>
                  <a:schemeClr val="bg2"/>
                </a:solidFill>
              </a:defRPr>
            </a:lvl2pPr>
          </a:lstStyle>
          <a:p>
            <a:pPr lvl="0"/>
            <a:r>
              <a:rPr lang="en-US" dirty="0"/>
              <a:t>CLICK TO EDIT MASTER TEXT STYLES</a:t>
            </a:r>
          </a:p>
        </p:txBody>
      </p:sp>
      <p:sp>
        <p:nvSpPr>
          <p:cNvPr id="19" name="Text Placeholder 18"/>
          <p:cNvSpPr>
            <a:spLocks noGrp="1"/>
          </p:cNvSpPr>
          <p:nvPr>
            <p:ph type="body" sz="quarter" idx="12" hasCustomPrompt="1"/>
          </p:nvPr>
        </p:nvSpPr>
        <p:spPr>
          <a:xfrm>
            <a:off x="3259844" y="4372053"/>
            <a:ext cx="4938712" cy="275543"/>
          </a:xfrm>
        </p:spPr>
        <p:txBody>
          <a:bodyPr anchor="ctr" anchorCtr="0">
            <a:noAutofit/>
          </a:bodyPr>
          <a:lstStyle>
            <a:lvl1pPr marL="0" indent="0">
              <a:buNone/>
              <a:defRPr sz="1200">
                <a:solidFill>
                  <a:srgbClr val="F68B1F"/>
                </a:solidFill>
              </a:defRPr>
            </a:lvl1pPr>
            <a:lvl2pPr marL="457200" indent="0">
              <a:buNone/>
              <a:defRPr sz="1200">
                <a:solidFill>
                  <a:srgbClr val="F48024"/>
                </a:solidFill>
              </a:defRPr>
            </a:lvl2pPr>
            <a:lvl3pPr marL="914400" indent="0">
              <a:buNone/>
              <a:defRPr sz="1200">
                <a:solidFill>
                  <a:srgbClr val="F48024"/>
                </a:solidFill>
              </a:defRPr>
            </a:lvl3pPr>
            <a:lvl4pPr marL="1371600" indent="0">
              <a:buNone/>
              <a:defRPr sz="1200">
                <a:solidFill>
                  <a:srgbClr val="F48024"/>
                </a:solidFill>
              </a:defRPr>
            </a:lvl4pPr>
            <a:lvl5pPr marL="1828800" indent="0">
              <a:buNone/>
              <a:defRPr sz="1200">
                <a:solidFill>
                  <a:srgbClr val="F48024"/>
                </a:solidFill>
              </a:defRPr>
            </a:lvl5pPr>
          </a:lstStyle>
          <a:p>
            <a:pPr lvl="0"/>
            <a:fld id="{39FCBEF0-3C4C-914F-863F-22A07B9ADD49}" type="datetime4">
              <a:rPr lang="en-US" smtClean="0"/>
              <a:t>August 12, 2015</a:t>
            </a:fld>
            <a:endParaRPr lang="en-US" dirty="0"/>
          </a:p>
        </p:txBody>
      </p:sp>
    </p:spTree>
    <p:extLst>
      <p:ext uri="{BB962C8B-B14F-4D97-AF65-F5344CB8AC3E}">
        <p14:creationId xmlns:p14="http://schemas.microsoft.com/office/powerpoint/2010/main" val="1232325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hoto cover">
    <p:spTree>
      <p:nvGrpSpPr>
        <p:cNvPr id="1" name=""/>
        <p:cNvGrpSpPr/>
        <p:nvPr/>
      </p:nvGrpSpPr>
      <p:grpSpPr>
        <a:xfrm>
          <a:off x="0" y="0"/>
          <a:ext cx="0" cy="0"/>
          <a:chOff x="0" y="0"/>
          <a:chExt cx="0" cy="0"/>
        </a:xfrm>
      </p:grpSpPr>
      <p:pic>
        <p:nvPicPr>
          <p:cNvPr id="12" name="Picture 11" descr="BridgeLiftProfilePhoto.JPG"/>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44430" y="179015"/>
            <a:ext cx="8854320" cy="4373846"/>
          </a:xfrm>
          <a:prstGeom prst="rect">
            <a:avLst/>
          </a:prstGeom>
        </p:spPr>
      </p:pic>
      <p:sp>
        <p:nvSpPr>
          <p:cNvPr id="11" name="Rectangle 10"/>
          <p:cNvSpPr/>
          <p:nvPr userDrawn="1"/>
        </p:nvSpPr>
        <p:spPr>
          <a:xfrm>
            <a:off x="157942" y="4755511"/>
            <a:ext cx="8839200" cy="1931926"/>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10"/>
          <p:cNvSpPr/>
          <p:nvPr userDrawn="1"/>
        </p:nvSpPr>
        <p:spPr>
          <a:xfrm>
            <a:off x="109561" y="4054970"/>
            <a:ext cx="8206305" cy="1190437"/>
          </a:xfrm>
          <a:custGeom>
            <a:avLst/>
            <a:gdLst/>
            <a:ahLst/>
            <a:cxnLst/>
            <a:rect l="l" t="t" r="r" b="b"/>
            <a:pathLst>
              <a:path w="8206305" h="1190437">
                <a:moveTo>
                  <a:pt x="0" y="0"/>
                </a:moveTo>
                <a:lnTo>
                  <a:pt x="246790" y="0"/>
                </a:lnTo>
                <a:lnTo>
                  <a:pt x="555678" y="0"/>
                </a:lnTo>
                <a:lnTo>
                  <a:pt x="8007895" y="0"/>
                </a:lnTo>
                <a:cubicBezTo>
                  <a:pt x="8117474" y="0"/>
                  <a:pt x="8206305" y="88831"/>
                  <a:pt x="8206305" y="198410"/>
                </a:cubicBezTo>
                <a:lnTo>
                  <a:pt x="8206305" y="992027"/>
                </a:lnTo>
                <a:cubicBezTo>
                  <a:pt x="8206305" y="1101606"/>
                  <a:pt x="8117474" y="1190437"/>
                  <a:pt x="8007895" y="1190437"/>
                </a:cubicBezTo>
                <a:lnTo>
                  <a:pt x="555678" y="1190437"/>
                </a:lnTo>
                <a:lnTo>
                  <a:pt x="246790" y="1190437"/>
                </a:lnTo>
                <a:lnTo>
                  <a:pt x="0" y="1190437"/>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 Placeholder 5"/>
          <p:cNvSpPr>
            <a:spLocks noGrp="1"/>
          </p:cNvSpPr>
          <p:nvPr>
            <p:ph type="body" sz="quarter" idx="10" hasCustomPrompt="1"/>
          </p:nvPr>
        </p:nvSpPr>
        <p:spPr>
          <a:xfrm>
            <a:off x="3245733" y="4198682"/>
            <a:ext cx="4938712" cy="900134"/>
          </a:xfrm>
        </p:spPr>
        <p:txBody>
          <a:bodyPr anchor="b" anchorCtr="0">
            <a:noAutofit/>
          </a:bodyPr>
          <a:lstStyle>
            <a:lvl1pPr marL="0" indent="0">
              <a:lnSpc>
                <a:spcPct val="90000"/>
              </a:lnSpc>
              <a:buNone/>
              <a:defRPr sz="2800" b="1">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a:t>
            </a:r>
            <a:br>
              <a:rPr lang="en-US" dirty="0"/>
            </a:br>
            <a:r>
              <a:rPr lang="en-US" dirty="0"/>
              <a:t>Master text styles</a:t>
            </a:r>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540456" y="4342697"/>
            <a:ext cx="2419518" cy="687652"/>
          </a:xfrm>
          <a:prstGeom prst="rect">
            <a:avLst/>
          </a:prstGeom>
        </p:spPr>
      </p:pic>
      <p:cxnSp>
        <p:nvCxnSpPr>
          <p:cNvPr id="8" name="Straight Connector 7"/>
          <p:cNvCxnSpPr/>
          <p:nvPr userDrawn="1"/>
        </p:nvCxnSpPr>
        <p:spPr>
          <a:xfrm>
            <a:off x="3105823" y="4198682"/>
            <a:ext cx="0" cy="1794016"/>
          </a:xfrm>
          <a:prstGeom prst="line">
            <a:avLst/>
          </a:prstGeom>
          <a:ln w="1905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5" name="Text Placeholder 14"/>
          <p:cNvSpPr>
            <a:spLocks noGrp="1"/>
          </p:cNvSpPr>
          <p:nvPr>
            <p:ph type="body" sz="quarter" idx="11" hasCustomPrompt="1"/>
          </p:nvPr>
        </p:nvSpPr>
        <p:spPr>
          <a:xfrm>
            <a:off x="3245733" y="5324438"/>
            <a:ext cx="4938712" cy="290286"/>
          </a:xfrm>
        </p:spPr>
        <p:txBody>
          <a:bodyPr anchor="ctr" anchorCtr="0">
            <a:noAutofit/>
          </a:bodyPr>
          <a:lstStyle>
            <a:lvl1pPr marL="0" indent="0">
              <a:buNone/>
              <a:defRPr sz="1400">
                <a:solidFill>
                  <a:schemeClr val="bg1"/>
                </a:solidFill>
              </a:defRPr>
            </a:lvl1pPr>
            <a:lvl2pPr marL="457200" indent="0">
              <a:buNone/>
              <a:defRPr sz="1200">
                <a:solidFill>
                  <a:schemeClr val="bg2"/>
                </a:solidFill>
              </a:defRPr>
            </a:lvl2pPr>
          </a:lstStyle>
          <a:p>
            <a:pPr lvl="0"/>
            <a:r>
              <a:rPr lang="en-US" dirty="0"/>
              <a:t>CLICK TO EDIT MASTER TEXT STYLES</a:t>
            </a:r>
          </a:p>
        </p:txBody>
      </p:sp>
      <p:sp>
        <p:nvSpPr>
          <p:cNvPr id="19" name="Text Placeholder 18"/>
          <p:cNvSpPr>
            <a:spLocks noGrp="1"/>
          </p:cNvSpPr>
          <p:nvPr>
            <p:ph type="body" sz="quarter" idx="12" hasCustomPrompt="1"/>
          </p:nvPr>
        </p:nvSpPr>
        <p:spPr>
          <a:xfrm>
            <a:off x="3245733" y="5620395"/>
            <a:ext cx="4938712" cy="275543"/>
          </a:xfrm>
        </p:spPr>
        <p:txBody>
          <a:bodyPr anchor="ctr" anchorCtr="0">
            <a:noAutofit/>
          </a:bodyPr>
          <a:lstStyle>
            <a:lvl1pPr marL="0" indent="0">
              <a:buNone/>
              <a:defRPr sz="1200">
                <a:solidFill>
                  <a:srgbClr val="F68B1F"/>
                </a:solidFill>
              </a:defRPr>
            </a:lvl1pPr>
            <a:lvl2pPr marL="457200" indent="0">
              <a:buNone/>
              <a:defRPr sz="1200">
                <a:solidFill>
                  <a:srgbClr val="F48024"/>
                </a:solidFill>
              </a:defRPr>
            </a:lvl2pPr>
            <a:lvl3pPr marL="914400" indent="0">
              <a:buNone/>
              <a:defRPr sz="1200">
                <a:solidFill>
                  <a:srgbClr val="F48024"/>
                </a:solidFill>
              </a:defRPr>
            </a:lvl3pPr>
            <a:lvl4pPr marL="1371600" indent="0">
              <a:buNone/>
              <a:defRPr sz="1200">
                <a:solidFill>
                  <a:srgbClr val="F48024"/>
                </a:solidFill>
              </a:defRPr>
            </a:lvl4pPr>
            <a:lvl5pPr marL="1828800" indent="0">
              <a:buNone/>
              <a:defRPr sz="1200">
                <a:solidFill>
                  <a:srgbClr val="F48024"/>
                </a:solidFill>
              </a:defRPr>
            </a:lvl5pPr>
          </a:lstStyle>
          <a:p>
            <a:pPr lvl="0"/>
            <a:fld id="{39FCBEF0-3C4C-914F-863F-22A07B9ADD49}" type="datetime4">
              <a:rPr lang="en-US" smtClean="0"/>
              <a:t>August 12, 2015</a:t>
            </a:fld>
            <a:endParaRPr lang="en-US" dirty="0"/>
          </a:p>
        </p:txBody>
      </p:sp>
    </p:spTree>
    <p:extLst>
      <p:ext uri="{BB962C8B-B14F-4D97-AF65-F5344CB8AC3E}">
        <p14:creationId xmlns:p14="http://schemas.microsoft.com/office/powerpoint/2010/main" val="1244275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sic Text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592138" y="1436688"/>
            <a:ext cx="8094662" cy="4370387"/>
          </a:xfrm>
        </p:spPr>
        <p:txBody>
          <a:bodyPr/>
          <a:lstStyle>
            <a:lvl1pPr>
              <a:defRPr sz="2800">
                <a:solidFill>
                  <a:schemeClr val="tx2"/>
                </a:solidFill>
              </a:defRPr>
            </a:lvl1pPr>
            <a:lvl2pPr>
              <a:defRPr sz="2400">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8563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with grey intro">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solidFill>
                  <a:schemeClr val="tx2"/>
                </a:solidFill>
              </a:defRPr>
            </a:lvl1pPr>
          </a:lstStyle>
          <a:p>
            <a:r>
              <a:rPr lang="en-US"/>
              <a:t>Click to edit Master title style</a:t>
            </a:r>
            <a:endParaRPr lang="en-US" dirty="0"/>
          </a:p>
        </p:txBody>
      </p:sp>
      <p:sp>
        <p:nvSpPr>
          <p:cNvPr id="7" name="Text Placeholder 6"/>
          <p:cNvSpPr>
            <a:spLocks noGrp="1"/>
          </p:cNvSpPr>
          <p:nvPr>
            <p:ph type="body" sz="quarter" idx="10"/>
          </p:nvPr>
        </p:nvSpPr>
        <p:spPr>
          <a:xfrm>
            <a:off x="592666" y="1454150"/>
            <a:ext cx="8094134" cy="1143000"/>
          </a:xfrm>
        </p:spPr>
        <p:txBody>
          <a:bodyPr>
            <a:noAutofit/>
          </a:bodyPr>
          <a:lstStyle>
            <a:lvl1pPr marL="0" indent="0">
              <a:lnSpc>
                <a:spcPct val="100000"/>
              </a:lnSpc>
              <a:buNone/>
              <a:defRPr sz="1800">
                <a:solidFill>
                  <a:schemeClr val="tx2"/>
                </a:solidFill>
              </a:defRPr>
            </a:lvl1pPr>
            <a:lvl2pPr marL="457200" indent="0">
              <a:buNone/>
              <a:defRPr sz="2400">
                <a:solidFill>
                  <a:schemeClr val="tx2"/>
                </a:solidFill>
              </a:defRPr>
            </a:lvl2pPr>
            <a:lvl3pPr marL="914400" indent="0">
              <a:buNone/>
              <a:defRPr sz="2400">
                <a:solidFill>
                  <a:schemeClr val="bg1">
                    <a:lumMod val="50000"/>
                  </a:schemeClr>
                </a:solidFill>
              </a:defRPr>
            </a:lvl3pPr>
            <a:lvl4pPr marL="1371600" indent="0">
              <a:buNone/>
              <a:defRPr sz="2400">
                <a:solidFill>
                  <a:schemeClr val="bg1">
                    <a:lumMod val="50000"/>
                  </a:schemeClr>
                </a:solidFill>
              </a:defRPr>
            </a:lvl4pPr>
            <a:lvl5pPr marL="1828800" indent="0">
              <a:buNone/>
              <a:defRPr sz="2400">
                <a:solidFill>
                  <a:schemeClr val="bg1">
                    <a:lumMod val="50000"/>
                  </a:schemeClr>
                </a:solidFill>
              </a:defRPr>
            </a:lvl5pPr>
          </a:lstStyle>
          <a:p>
            <a:pPr lvl="0"/>
            <a:r>
              <a:rPr lang="en-US"/>
              <a:t>Click to edit Master text styles</a:t>
            </a:r>
          </a:p>
          <a:p>
            <a:pPr lvl="1"/>
            <a:r>
              <a:rPr lang="en-US"/>
              <a:t>Second level</a:t>
            </a:r>
          </a:p>
        </p:txBody>
      </p:sp>
      <p:sp>
        <p:nvSpPr>
          <p:cNvPr id="11" name="Text Placeholder 10"/>
          <p:cNvSpPr>
            <a:spLocks noGrp="1"/>
          </p:cNvSpPr>
          <p:nvPr>
            <p:ph type="body" sz="quarter" idx="11" hasCustomPrompt="1"/>
          </p:nvPr>
        </p:nvSpPr>
        <p:spPr>
          <a:xfrm>
            <a:off x="592666" y="2724150"/>
            <a:ext cx="8094134" cy="3005138"/>
          </a:xfrm>
        </p:spPr>
        <p:txBody>
          <a:bodyPr>
            <a:noAutofit/>
          </a:bodyPr>
          <a:lstStyle>
            <a:lvl1pPr marL="0" indent="0">
              <a:buNone/>
              <a:defRPr sz="1800" b="1">
                <a:solidFill>
                  <a:srgbClr val="F68B1F"/>
                </a:solidFill>
              </a:defRPr>
            </a:lvl1pPr>
            <a:lvl2pPr marL="344488" indent="-225425">
              <a:buFont typeface="Arial"/>
              <a:buChar char="•"/>
              <a:defRPr sz="1800">
                <a:solidFill>
                  <a:schemeClr val="tx2"/>
                </a:solidFill>
              </a:defRPr>
            </a:lvl2pPr>
            <a:lvl3pPr marL="688975" indent="-227013">
              <a:buFont typeface="Lucida Grande"/>
              <a:buChar char="-"/>
              <a:defRPr sz="1800">
                <a:solidFill>
                  <a:schemeClr val="tx2"/>
                </a:solidFill>
              </a:defRPr>
            </a:lvl3pPr>
            <a:lvl4pPr marL="741363" indent="0">
              <a:buFontTx/>
              <a:buNone/>
              <a:defRPr sz="1800" i="1">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587416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p>
        </p:txBody>
      </p:sp>
    </p:spTree>
    <p:extLst>
      <p:ext uri="{BB962C8B-B14F-4D97-AF65-F5344CB8AC3E}">
        <p14:creationId xmlns:p14="http://schemas.microsoft.com/office/powerpoint/2010/main" val="2451206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orizontal photo">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p>
        </p:txBody>
      </p:sp>
      <p:sp>
        <p:nvSpPr>
          <p:cNvPr id="4" name="Picture Placeholder 3"/>
          <p:cNvSpPr>
            <a:spLocks noGrp="1"/>
          </p:cNvSpPr>
          <p:nvPr>
            <p:ph type="pic" sz="quarter" idx="10" hasCustomPrompt="1"/>
          </p:nvPr>
        </p:nvSpPr>
        <p:spPr>
          <a:xfrm>
            <a:off x="592138" y="1533525"/>
            <a:ext cx="8094662" cy="1928813"/>
          </a:xfrm>
        </p:spPr>
        <p:txBody>
          <a:bodyPr>
            <a:noAutofit/>
          </a:bodyPr>
          <a:lstStyle>
            <a:lvl1pPr>
              <a:defRPr sz="1800"/>
            </a:lvl1pPr>
          </a:lstStyle>
          <a:p>
            <a:r>
              <a:rPr lang="en-US" dirty="0"/>
              <a:t>Click to add photo</a:t>
            </a:r>
          </a:p>
        </p:txBody>
      </p:sp>
      <p:sp>
        <p:nvSpPr>
          <p:cNvPr id="5" name="Text Placeholder 10"/>
          <p:cNvSpPr>
            <a:spLocks noGrp="1"/>
          </p:cNvSpPr>
          <p:nvPr>
            <p:ph type="body" sz="quarter" idx="11" hasCustomPrompt="1"/>
          </p:nvPr>
        </p:nvSpPr>
        <p:spPr>
          <a:xfrm>
            <a:off x="592666" y="3636669"/>
            <a:ext cx="8094134" cy="2496961"/>
          </a:xfrm>
        </p:spPr>
        <p:txBody>
          <a:bodyPr>
            <a:noAutofit/>
          </a:bodyPr>
          <a:lstStyle>
            <a:lvl1pPr marL="0" indent="0">
              <a:buNone/>
              <a:defRPr sz="1800" b="1">
                <a:solidFill>
                  <a:srgbClr val="F68B1F"/>
                </a:solidFill>
              </a:defRPr>
            </a:lvl1pPr>
            <a:lvl2pPr marL="344488" indent="-225425">
              <a:buFont typeface="Arial"/>
              <a:buChar char="•"/>
              <a:defRPr sz="1800">
                <a:solidFill>
                  <a:schemeClr val="tx2"/>
                </a:solidFill>
              </a:defRPr>
            </a:lvl2pPr>
            <a:lvl3pPr marL="688975" indent="-227013">
              <a:buFont typeface="Lucida Grande"/>
              <a:buChar char="-"/>
              <a:defRPr sz="1800">
                <a:solidFill>
                  <a:schemeClr val="tx2"/>
                </a:solidFill>
              </a:defRPr>
            </a:lvl3pPr>
            <a:lvl4pPr marL="741363" indent="0">
              <a:buFontTx/>
              <a:buNone/>
              <a:defRPr sz="1800" i="1">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984992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noAutofit/>
          </a:bodyPr>
          <a:lstStyle>
            <a:lvl1pPr marL="0" indent="0">
              <a:buNone/>
              <a:defRPr sz="2000" b="1">
                <a:solidFill>
                  <a:srgbClr val="F68B1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noAutofit/>
          </a:bodyPr>
          <a:lstStyle>
            <a:lvl1pPr marL="231775" indent="-231775">
              <a:defRPr sz="1800"/>
            </a:lvl1pPr>
            <a:lvl2pPr marL="688975" indent="-231775">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Autofit/>
          </a:bodyPr>
          <a:lstStyle>
            <a:lvl1pPr marL="0" indent="0">
              <a:buNone/>
              <a:defRPr lang="en-US" sz="2000" b="1" kern="1200" dirty="0" smtClean="0">
                <a:solidFill>
                  <a:srgbClr val="F68B1F"/>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457200" rtl="0" eaLnBrk="1" latinLnBrk="0" hangingPunct="1">
              <a:spcBef>
                <a:spcPct val="20000"/>
              </a:spcBef>
              <a:buFont typeface="Arial"/>
              <a:buNone/>
            </a:pPr>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noAutofit/>
          </a:bodyPr>
          <a:lstStyle>
            <a:lvl1pPr marL="231775" indent="-231775" algn="l" defTabSz="457200" rtl="0" eaLnBrk="1" latinLnBrk="0" hangingPunct="1">
              <a:spcBef>
                <a:spcPct val="20000"/>
              </a:spcBef>
              <a:buFont typeface="Arial"/>
              <a:defRPr lang="en-US" sz="1800" kern="1200" dirty="0" smtClean="0">
                <a:solidFill>
                  <a:schemeClr val="tx1">
                    <a:lumMod val="65000"/>
                    <a:lumOff val="35000"/>
                  </a:schemeClr>
                </a:solidFill>
                <a:latin typeface="+mn-lt"/>
                <a:ea typeface="+mn-ea"/>
                <a:cs typeface="+mn-cs"/>
              </a:defRPr>
            </a:lvl1pPr>
            <a:lvl2pPr marL="688975" indent="-231775" algn="l" defTabSz="457200" rtl="0" eaLnBrk="1" latinLnBrk="0" hangingPunct="1">
              <a:spcBef>
                <a:spcPct val="20000"/>
              </a:spcBef>
              <a:buFont typeface="Arial"/>
              <a:defRPr lang="en-US" sz="1800" kern="1200" dirty="0" smtClean="0">
                <a:solidFill>
                  <a:schemeClr val="tx1">
                    <a:lumMod val="65000"/>
                    <a:lumOff val="35000"/>
                  </a:schemeClr>
                </a:solidFill>
                <a:latin typeface="+mn-lt"/>
                <a:ea typeface="+mn-ea"/>
                <a:cs typeface="+mn-cs"/>
              </a:defRPr>
            </a:lvl2pPr>
            <a:lvl3pPr algn="l" defTabSz="457200" rtl="0" eaLnBrk="1" latinLnBrk="0" hangingPunct="1">
              <a:spcBef>
                <a:spcPct val="20000"/>
              </a:spcBef>
              <a:buFont typeface="Arial"/>
              <a:defRPr lang="en-US" sz="1800" kern="1200" dirty="0" smtClean="0">
                <a:solidFill>
                  <a:schemeClr val="tx1">
                    <a:lumMod val="65000"/>
                    <a:lumOff val="35000"/>
                  </a:schemeClr>
                </a:solidFill>
                <a:latin typeface="+mn-lt"/>
                <a:ea typeface="+mn-ea"/>
                <a:cs typeface="+mn-cs"/>
              </a:defRPr>
            </a:lvl3pPr>
            <a:lvl4pPr algn="l" defTabSz="457200" rtl="0" eaLnBrk="1" latinLnBrk="0" hangingPunct="1">
              <a:spcBef>
                <a:spcPct val="20000"/>
              </a:spcBef>
              <a:buFont typeface="Arial"/>
              <a:defRPr lang="en-US" sz="1800" kern="1200" dirty="0" smtClean="0">
                <a:solidFill>
                  <a:schemeClr val="tx1">
                    <a:lumMod val="65000"/>
                    <a:lumOff val="35000"/>
                  </a:schemeClr>
                </a:solidFill>
                <a:latin typeface="+mn-lt"/>
                <a:ea typeface="+mn-ea"/>
                <a:cs typeface="+mn-cs"/>
              </a:defRPr>
            </a:lvl4pPr>
            <a:lvl5pPr algn="l" defTabSz="457200" rtl="0" eaLnBrk="1" latinLnBrk="0" hangingPunct="1">
              <a:spcBef>
                <a:spcPct val="20000"/>
              </a:spcBef>
              <a:buFont typeface="Arial"/>
              <a:defRPr lang="en-US" sz="1800" kern="1200" dirty="0">
                <a:solidFill>
                  <a:schemeClr val="tx1">
                    <a:lumMod val="65000"/>
                    <a:lumOff val="35000"/>
                  </a:schemeClr>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42824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tical photo">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p>
        </p:txBody>
      </p:sp>
      <p:sp>
        <p:nvSpPr>
          <p:cNvPr id="5" name="Text Placeholder 4"/>
          <p:cNvSpPr>
            <a:spLocks noGrp="1"/>
          </p:cNvSpPr>
          <p:nvPr>
            <p:ph type="body" sz="quarter" idx="3"/>
          </p:nvPr>
        </p:nvSpPr>
        <p:spPr>
          <a:xfrm>
            <a:off x="3292593" y="1535113"/>
            <a:ext cx="5394207" cy="639762"/>
          </a:xfrm>
        </p:spPr>
        <p:txBody>
          <a:bodyPr anchor="t" anchorCtr="0">
            <a:noAutofit/>
          </a:bodyPr>
          <a:lstStyle>
            <a:lvl1pPr marL="0" indent="0">
              <a:buNone/>
              <a:defRPr lang="en-US" sz="2000" b="1" kern="1200" dirty="0" smtClean="0">
                <a:solidFill>
                  <a:srgbClr val="F68B1F"/>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457200" rtl="0" eaLnBrk="1" latinLnBrk="0" hangingPunct="1">
              <a:spcBef>
                <a:spcPct val="20000"/>
              </a:spcBef>
              <a:buFont typeface="Arial"/>
              <a:buNone/>
            </a:pPr>
            <a:r>
              <a:rPr lang="en-US"/>
              <a:t>Click to edit Master text styles</a:t>
            </a:r>
          </a:p>
        </p:txBody>
      </p:sp>
      <p:sp>
        <p:nvSpPr>
          <p:cNvPr id="6" name="Content Placeholder 5"/>
          <p:cNvSpPr>
            <a:spLocks noGrp="1"/>
          </p:cNvSpPr>
          <p:nvPr>
            <p:ph sz="quarter" idx="4"/>
          </p:nvPr>
        </p:nvSpPr>
        <p:spPr>
          <a:xfrm>
            <a:off x="3292593" y="2174875"/>
            <a:ext cx="5394208" cy="3951288"/>
          </a:xfrm>
        </p:spPr>
        <p:txBody>
          <a:bodyPr>
            <a:noAutofit/>
          </a:bodyPr>
          <a:lstStyle>
            <a:lvl1pPr marL="346075" indent="-230188" algn="l" defTabSz="457200" rtl="0" eaLnBrk="1" latinLnBrk="0" hangingPunct="1">
              <a:spcBef>
                <a:spcPct val="20000"/>
              </a:spcBef>
              <a:buFont typeface="Arial"/>
              <a:defRPr lang="en-US" sz="1800" kern="1200" dirty="0" smtClean="0">
                <a:solidFill>
                  <a:schemeClr val="tx2"/>
                </a:solidFill>
                <a:latin typeface="+mn-lt"/>
                <a:ea typeface="+mn-ea"/>
                <a:cs typeface="+mn-cs"/>
              </a:defRPr>
            </a:lvl1pPr>
            <a:lvl2pPr marL="688975" indent="-231775" algn="l" defTabSz="457200" rtl="0" eaLnBrk="1" latinLnBrk="0" hangingPunct="1">
              <a:spcBef>
                <a:spcPct val="20000"/>
              </a:spcBef>
              <a:buFont typeface="Arial"/>
              <a:defRPr lang="en-US" sz="1800" kern="1200" dirty="0" smtClean="0">
                <a:solidFill>
                  <a:schemeClr val="tx2"/>
                </a:solidFill>
                <a:latin typeface="+mn-lt"/>
                <a:ea typeface="+mn-ea"/>
                <a:cs typeface="+mn-cs"/>
              </a:defRPr>
            </a:lvl2pPr>
            <a:lvl3pPr algn="l" defTabSz="457200" rtl="0" eaLnBrk="1" latinLnBrk="0" hangingPunct="1">
              <a:spcBef>
                <a:spcPct val="20000"/>
              </a:spcBef>
              <a:buFont typeface="Arial"/>
              <a:defRPr lang="en-US" sz="1800" kern="1200" dirty="0" smtClean="0">
                <a:solidFill>
                  <a:schemeClr val="tx2"/>
                </a:solidFill>
                <a:latin typeface="+mn-lt"/>
                <a:ea typeface="+mn-ea"/>
                <a:cs typeface="+mn-cs"/>
              </a:defRPr>
            </a:lvl3pPr>
            <a:lvl4pPr algn="l" defTabSz="457200" rtl="0" eaLnBrk="1" latinLnBrk="0" hangingPunct="1">
              <a:spcBef>
                <a:spcPct val="20000"/>
              </a:spcBef>
              <a:buFont typeface="Arial"/>
              <a:defRPr lang="en-US" sz="1800" kern="1200" dirty="0" smtClean="0">
                <a:solidFill>
                  <a:schemeClr val="tx2"/>
                </a:solidFill>
                <a:latin typeface="+mn-lt"/>
                <a:ea typeface="+mn-ea"/>
                <a:cs typeface="+mn-cs"/>
              </a:defRPr>
            </a:lvl4pPr>
            <a:lvl5pPr algn="l" defTabSz="457200" rtl="0" eaLnBrk="1" latinLnBrk="0" hangingPunct="1">
              <a:spcBef>
                <a:spcPct val="20000"/>
              </a:spcBef>
              <a:buFont typeface="Arial"/>
              <a:defRPr lang="en-US" sz="1800" kern="1200" dirty="0">
                <a:solidFill>
                  <a:schemeClr val="tx2"/>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0" hasCustomPrompt="1"/>
          </p:nvPr>
        </p:nvSpPr>
        <p:spPr>
          <a:xfrm>
            <a:off x="592139" y="1535113"/>
            <a:ext cx="2578158" cy="4591050"/>
          </a:xfrm>
        </p:spPr>
        <p:txBody>
          <a:bodyPr>
            <a:noAutofit/>
          </a:bodyPr>
          <a:lstStyle>
            <a:lvl1pPr marL="344488" indent="-225425">
              <a:defRPr sz="1800"/>
            </a:lvl1pPr>
          </a:lstStyle>
          <a:p>
            <a:r>
              <a:rPr lang="en-US" dirty="0"/>
              <a:t>Click to add photo</a:t>
            </a:r>
          </a:p>
        </p:txBody>
      </p:sp>
    </p:spTree>
    <p:extLst>
      <p:ext uri="{BB962C8B-B14F-4D97-AF65-F5344CB8AC3E}">
        <p14:creationId xmlns:p14="http://schemas.microsoft.com/office/powerpoint/2010/main" val="202529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p>
        </p:txBody>
      </p:sp>
      <p:sp>
        <p:nvSpPr>
          <p:cNvPr id="9" name="Table Placeholder 8"/>
          <p:cNvSpPr>
            <a:spLocks noGrp="1"/>
          </p:cNvSpPr>
          <p:nvPr>
            <p:ph type="tbl" sz="quarter" idx="10"/>
          </p:nvPr>
        </p:nvSpPr>
        <p:spPr>
          <a:xfrm>
            <a:off x="592138" y="1420813"/>
            <a:ext cx="8094662" cy="4656137"/>
          </a:xfrm>
        </p:spPr>
        <p:txBody>
          <a:bodyPr>
            <a:noAutofit/>
          </a:bodyPr>
          <a:lstStyle>
            <a:lvl1pPr marL="344488" indent="-225425">
              <a:defRPr sz="1800">
                <a:solidFill>
                  <a:schemeClr val="tx2"/>
                </a:solidFill>
              </a:defRPr>
            </a:lvl1pPr>
          </a:lstStyle>
          <a:p>
            <a:r>
              <a:rPr lang="en-US"/>
              <a:t>Click icon to add table</a:t>
            </a:r>
            <a:endParaRPr lang="en-US" dirty="0"/>
          </a:p>
        </p:txBody>
      </p:sp>
    </p:spTree>
    <p:extLst>
      <p:ext uri="{BB962C8B-B14F-4D97-AF65-F5344CB8AC3E}">
        <p14:creationId xmlns:p14="http://schemas.microsoft.com/office/powerpoint/2010/main" val="584962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vider_white tex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6350"/>
            <a:ext cx="9152466" cy="6864350"/>
          </a:xfrm>
          <a:prstGeom prst="rect">
            <a:avLst/>
          </a:prstGeom>
        </p:spPr>
      </p:pic>
      <p:pic>
        <p:nvPicPr>
          <p:cNvPr id="5" name="Picture 4"/>
          <p:cNvPicPr>
            <a:picLocks noChangeAspect="1"/>
          </p:cNvPicPr>
          <p:nvPr userDrawn="1"/>
        </p:nvPicPr>
        <p:blipFill rotWithShape="1">
          <a:blip r:embed="rId3" cstate="email">
            <a:extLst>
              <a:ext uri="{28A0092B-C50C-407E-A947-70E740481C1C}">
                <a14:useLocalDpi xmlns:a14="http://schemas.microsoft.com/office/drawing/2010/main" val="0"/>
              </a:ext>
            </a:extLst>
          </a:blip>
          <a:srcRect r="77133"/>
          <a:stretch/>
        </p:blipFill>
        <p:spPr>
          <a:xfrm>
            <a:off x="773913" y="3131031"/>
            <a:ext cx="598339" cy="802828"/>
          </a:xfrm>
          <a:prstGeom prst="rect">
            <a:avLst/>
          </a:prstGeom>
        </p:spPr>
      </p:pic>
      <p:cxnSp>
        <p:nvCxnSpPr>
          <p:cNvPr id="6" name="Straight Connector 5"/>
          <p:cNvCxnSpPr/>
          <p:nvPr userDrawn="1"/>
        </p:nvCxnSpPr>
        <p:spPr>
          <a:xfrm>
            <a:off x="1512325" y="2931664"/>
            <a:ext cx="0" cy="994889"/>
          </a:xfrm>
          <a:prstGeom prst="line">
            <a:avLst/>
          </a:prstGeom>
          <a:ln w="19050" cmpd="sng">
            <a:solidFill>
              <a:srgbClr val="F48024"/>
            </a:solidFill>
          </a:ln>
          <a:effectLst/>
        </p:spPr>
        <p:style>
          <a:lnRef idx="2">
            <a:schemeClr val="accent1"/>
          </a:lnRef>
          <a:fillRef idx="0">
            <a:schemeClr val="accent1"/>
          </a:fillRef>
          <a:effectRef idx="1">
            <a:schemeClr val="accent1"/>
          </a:effectRef>
          <a:fontRef idx="minor">
            <a:schemeClr val="tx1"/>
          </a:fontRef>
        </p:style>
      </p:cxnSp>
      <p:sp>
        <p:nvSpPr>
          <p:cNvPr id="8" name="Text Placeholder 7"/>
          <p:cNvSpPr>
            <a:spLocks noGrp="1"/>
          </p:cNvSpPr>
          <p:nvPr>
            <p:ph type="body" sz="quarter" idx="10"/>
          </p:nvPr>
        </p:nvSpPr>
        <p:spPr>
          <a:xfrm>
            <a:off x="1609198" y="2931664"/>
            <a:ext cx="5555720" cy="1002195"/>
          </a:xfrm>
        </p:spPr>
        <p:txBody>
          <a:bodyPr anchor="ctr" anchorCtr="0">
            <a:noAutofit/>
          </a:bodyPr>
          <a:lstStyle>
            <a:lvl1pPr marL="0" indent="0">
              <a:buNone/>
              <a:defRPr sz="2800" b="1">
                <a:solidFill>
                  <a:srgbClr val="FFFFFF"/>
                </a:solidFill>
              </a:defRPr>
            </a:lvl1pPr>
            <a:lvl2pPr marL="457200" indent="0">
              <a:buNone/>
              <a:defRPr sz="2800" b="1">
                <a:solidFill>
                  <a:srgbClr val="FFFFFF"/>
                </a:solidFill>
              </a:defRPr>
            </a:lvl2pPr>
            <a:lvl3pPr marL="914400" indent="0">
              <a:buNone/>
              <a:defRPr sz="2800" b="1">
                <a:solidFill>
                  <a:srgbClr val="FFFFFF"/>
                </a:solidFill>
              </a:defRPr>
            </a:lvl3pPr>
            <a:lvl4pPr marL="1371600" indent="0">
              <a:buNone/>
              <a:defRPr sz="2800" b="1">
                <a:solidFill>
                  <a:srgbClr val="FFFFFF"/>
                </a:solidFill>
              </a:defRPr>
            </a:lvl4pPr>
            <a:lvl5pPr marL="1828800" indent="0">
              <a:buNone/>
              <a:defRPr sz="2800" b="1">
                <a:solidFill>
                  <a:srgbClr val="FFFFFF"/>
                </a:solidFill>
              </a:defRPr>
            </a:lvl5pPr>
          </a:lstStyle>
          <a:p>
            <a:pPr lvl="0"/>
            <a:r>
              <a:rPr lang="en-US"/>
              <a:t>Click to edit Master text styles</a:t>
            </a:r>
          </a:p>
        </p:txBody>
      </p:sp>
    </p:spTree>
    <p:extLst>
      <p:ext uri="{BB962C8B-B14F-4D97-AF65-F5344CB8AC3E}">
        <p14:creationId xmlns:p14="http://schemas.microsoft.com/office/powerpoint/2010/main" val="1478472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vider">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6350"/>
            <a:ext cx="9152466" cy="6864350"/>
          </a:xfrm>
          <a:prstGeom prst="rect">
            <a:avLst/>
          </a:prstGeom>
        </p:spPr>
      </p:pic>
      <p:sp>
        <p:nvSpPr>
          <p:cNvPr id="7" name="Rectangle 10"/>
          <p:cNvSpPr/>
          <p:nvPr userDrawn="1"/>
        </p:nvSpPr>
        <p:spPr>
          <a:xfrm>
            <a:off x="109561" y="2824744"/>
            <a:ext cx="8206305" cy="1190437"/>
          </a:xfrm>
          <a:custGeom>
            <a:avLst/>
            <a:gdLst/>
            <a:ahLst/>
            <a:cxnLst/>
            <a:rect l="l" t="t" r="r" b="b"/>
            <a:pathLst>
              <a:path w="8206305" h="1190437">
                <a:moveTo>
                  <a:pt x="0" y="0"/>
                </a:moveTo>
                <a:lnTo>
                  <a:pt x="246790" y="0"/>
                </a:lnTo>
                <a:lnTo>
                  <a:pt x="555678" y="0"/>
                </a:lnTo>
                <a:lnTo>
                  <a:pt x="8007895" y="0"/>
                </a:lnTo>
                <a:cubicBezTo>
                  <a:pt x="8117474" y="0"/>
                  <a:pt x="8206305" y="88831"/>
                  <a:pt x="8206305" y="198410"/>
                </a:cubicBezTo>
                <a:lnTo>
                  <a:pt x="8206305" y="992027"/>
                </a:lnTo>
                <a:cubicBezTo>
                  <a:pt x="8206305" y="1101606"/>
                  <a:pt x="8117474" y="1190437"/>
                  <a:pt x="8007895" y="1190437"/>
                </a:cubicBezTo>
                <a:lnTo>
                  <a:pt x="555678" y="1190437"/>
                </a:lnTo>
                <a:lnTo>
                  <a:pt x="246790" y="1190437"/>
                </a:lnTo>
                <a:lnTo>
                  <a:pt x="0" y="1190437"/>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cxnSp>
        <p:nvCxnSpPr>
          <p:cNvPr id="6" name="Straight Connector 5"/>
          <p:cNvCxnSpPr/>
          <p:nvPr userDrawn="1"/>
        </p:nvCxnSpPr>
        <p:spPr>
          <a:xfrm>
            <a:off x="1512325" y="2931664"/>
            <a:ext cx="0" cy="994889"/>
          </a:xfrm>
          <a:prstGeom prst="line">
            <a:avLst/>
          </a:prstGeom>
          <a:ln w="19050" cmpd="sng">
            <a:solidFill>
              <a:srgbClr val="F48024"/>
            </a:solidFill>
          </a:ln>
          <a:effectLst/>
        </p:spPr>
        <p:style>
          <a:lnRef idx="2">
            <a:schemeClr val="accent1"/>
          </a:lnRef>
          <a:fillRef idx="0">
            <a:schemeClr val="accent1"/>
          </a:fillRef>
          <a:effectRef idx="1">
            <a:schemeClr val="accent1"/>
          </a:effectRef>
          <a:fontRef idx="minor">
            <a:schemeClr val="tx1"/>
          </a:fontRef>
        </p:style>
      </p:cxnSp>
      <p:sp>
        <p:nvSpPr>
          <p:cNvPr id="8" name="Text Placeholder 7"/>
          <p:cNvSpPr>
            <a:spLocks noGrp="1"/>
          </p:cNvSpPr>
          <p:nvPr>
            <p:ph type="body" sz="quarter" idx="10"/>
          </p:nvPr>
        </p:nvSpPr>
        <p:spPr>
          <a:xfrm>
            <a:off x="1609198" y="2931664"/>
            <a:ext cx="5555720" cy="1002195"/>
          </a:xfrm>
        </p:spPr>
        <p:txBody>
          <a:bodyPr anchor="ctr" anchorCtr="0">
            <a:noAutofit/>
          </a:bodyPr>
          <a:lstStyle>
            <a:lvl1pPr marL="0" indent="0">
              <a:buNone/>
              <a:defRPr sz="2800" b="1">
                <a:solidFill>
                  <a:schemeClr val="tx2"/>
                </a:solidFill>
              </a:defRPr>
            </a:lvl1pPr>
            <a:lvl2pPr marL="457200" indent="0">
              <a:buNone/>
              <a:defRPr sz="2800" b="1">
                <a:solidFill>
                  <a:srgbClr val="FFFFFF"/>
                </a:solidFill>
              </a:defRPr>
            </a:lvl2pPr>
            <a:lvl3pPr marL="914400" indent="0">
              <a:buNone/>
              <a:defRPr sz="2800" b="1">
                <a:solidFill>
                  <a:srgbClr val="FFFFFF"/>
                </a:solidFill>
              </a:defRPr>
            </a:lvl3pPr>
            <a:lvl4pPr marL="1371600" indent="0">
              <a:buNone/>
              <a:defRPr sz="2800" b="1">
                <a:solidFill>
                  <a:srgbClr val="FFFFFF"/>
                </a:solidFill>
              </a:defRPr>
            </a:lvl4pPr>
            <a:lvl5pPr marL="1828800" indent="0">
              <a:buNone/>
              <a:defRPr sz="2800" b="1">
                <a:solidFill>
                  <a:srgbClr val="FFFFFF"/>
                </a:solidFill>
              </a:defRPr>
            </a:lvl5pPr>
          </a:lstStyle>
          <a:p>
            <a:pPr lvl="0"/>
            <a:r>
              <a:rPr lang="en-US"/>
              <a:t>Click to edit Master text styles</a:t>
            </a:r>
          </a:p>
        </p:txBody>
      </p:sp>
      <p:pic>
        <p:nvPicPr>
          <p:cNvPr id="9" name="Picture 8"/>
          <p:cNvPicPr>
            <a:picLocks noChangeAspect="1"/>
          </p:cNvPicPr>
          <p:nvPr userDrawn="1"/>
        </p:nvPicPr>
        <p:blipFill rotWithShape="1">
          <a:blip r:embed="rId3" cstate="email">
            <a:extLst>
              <a:ext uri="{28A0092B-C50C-407E-A947-70E740481C1C}">
                <a14:useLocalDpi xmlns:a14="http://schemas.microsoft.com/office/drawing/2010/main" val="0"/>
              </a:ext>
            </a:extLst>
          </a:blip>
          <a:srcRect r="81488"/>
          <a:stretch/>
        </p:blipFill>
        <p:spPr>
          <a:xfrm>
            <a:off x="719275" y="3142803"/>
            <a:ext cx="515262" cy="791055"/>
          </a:xfrm>
          <a:prstGeom prst="rect">
            <a:avLst/>
          </a:prstGeom>
        </p:spPr>
      </p:pic>
    </p:spTree>
    <p:extLst>
      <p:ext uri="{BB962C8B-B14F-4D97-AF65-F5344CB8AC3E}">
        <p14:creationId xmlns:p14="http://schemas.microsoft.com/office/powerpoint/2010/main" val="552966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ontact_Map">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4572"/>
            <a:ext cx="9190094" cy="6892571"/>
          </a:xfrm>
          <a:prstGeom prst="rect">
            <a:avLst/>
          </a:prstGeom>
        </p:spPr>
      </p:pic>
      <p:sp>
        <p:nvSpPr>
          <p:cNvPr id="8" name="Rounded Rectangle 7"/>
          <p:cNvSpPr/>
          <p:nvPr userDrawn="1"/>
        </p:nvSpPr>
        <p:spPr>
          <a:xfrm>
            <a:off x="-1" y="3756115"/>
            <a:ext cx="2702327" cy="999738"/>
          </a:xfrm>
          <a:prstGeom prst="roundRect">
            <a:avLst>
              <a:gd name="adj" fmla="val 11534"/>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9" name="TextBox 8"/>
          <p:cNvSpPr txBox="1"/>
          <p:nvPr userDrawn="1"/>
        </p:nvSpPr>
        <p:spPr>
          <a:xfrm>
            <a:off x="157943" y="4816174"/>
            <a:ext cx="2544384" cy="553998"/>
          </a:xfrm>
          <a:prstGeom prst="rect">
            <a:avLst/>
          </a:prstGeom>
          <a:noFill/>
        </p:spPr>
        <p:txBody>
          <a:bodyPr wrap="square" rtlCol="0">
            <a:noAutofit/>
          </a:bodyPr>
          <a:lstStyle/>
          <a:p>
            <a:pPr algn="ctr"/>
            <a:r>
              <a:rPr lang="en-US" sz="1600" b="1" spc="100" dirty="0" err="1">
                <a:solidFill>
                  <a:srgbClr val="FFFFFF"/>
                </a:solidFill>
                <a:latin typeface="Arial"/>
                <a:cs typeface="Arial"/>
              </a:rPr>
              <a:t>www.rsginc.com</a:t>
            </a:r>
            <a:endParaRPr lang="en-US" sz="1600" b="1" spc="100" dirty="0">
              <a:solidFill>
                <a:srgbClr val="FFFFFF"/>
              </a:solidFill>
              <a:latin typeface="Arial"/>
              <a:cs typeface="Arial"/>
            </a:endParaRPr>
          </a:p>
          <a:p>
            <a:pPr algn="ctr" defTabSz="914608">
              <a:tabLst>
                <a:tab pos="4665639" algn="l"/>
              </a:tabLst>
            </a:pPr>
            <a:endParaRPr lang="en-US" sz="1400" spc="100" dirty="0">
              <a:solidFill>
                <a:schemeClr val="bg1"/>
              </a:solidFill>
              <a:latin typeface="Arial"/>
              <a:cs typeface="Arial"/>
            </a:endParaRPr>
          </a:p>
        </p:txBody>
      </p:sp>
      <p:pic>
        <p:nvPicPr>
          <p:cNvPr id="10" name="Picture 9"/>
          <p:cNvPicPr>
            <a:picLocks noChangeAspect="1"/>
          </p:cNvPicPr>
          <p:nvPr userDrawn="1"/>
        </p:nvPicPr>
        <p:blipFill rotWithShape="1">
          <a:blip r:embed="rId3" cstate="email">
            <a:extLst>
              <a:ext uri="{28A0092B-C50C-407E-A947-70E740481C1C}">
                <a14:useLocalDpi xmlns:a14="http://schemas.microsoft.com/office/drawing/2010/main" val="0"/>
              </a:ext>
            </a:extLst>
          </a:blip>
          <a:srcRect r="81488"/>
          <a:stretch/>
        </p:blipFill>
        <p:spPr>
          <a:xfrm>
            <a:off x="469900" y="4045304"/>
            <a:ext cx="446703" cy="685800"/>
          </a:xfrm>
          <a:prstGeom prst="rect">
            <a:avLst/>
          </a:prstGeom>
        </p:spPr>
      </p:pic>
      <p:sp>
        <p:nvSpPr>
          <p:cNvPr id="11" name="TextBox 10"/>
          <p:cNvSpPr txBox="1"/>
          <p:nvPr userDrawn="1"/>
        </p:nvSpPr>
        <p:spPr>
          <a:xfrm>
            <a:off x="1054110" y="3926260"/>
            <a:ext cx="1305973" cy="655641"/>
          </a:xfrm>
          <a:prstGeom prst="rect">
            <a:avLst/>
          </a:prstGeom>
          <a:noFill/>
        </p:spPr>
        <p:txBody>
          <a:bodyPr wrap="square" rtlCol="0" anchor="ctr" anchorCtr="0">
            <a:noAutofit/>
          </a:bodyPr>
          <a:lstStyle/>
          <a:p>
            <a:r>
              <a:rPr lang="en-US" sz="2000" b="1" dirty="0">
                <a:solidFill>
                  <a:schemeClr val="tx2"/>
                </a:solidFill>
                <a:latin typeface="Arial"/>
                <a:cs typeface="Arial"/>
              </a:rPr>
              <a:t>Contacts</a:t>
            </a:r>
          </a:p>
        </p:txBody>
      </p:sp>
      <p:cxnSp>
        <p:nvCxnSpPr>
          <p:cNvPr id="12" name="Straight Connector 11"/>
          <p:cNvCxnSpPr/>
          <p:nvPr userDrawn="1"/>
        </p:nvCxnSpPr>
        <p:spPr>
          <a:xfrm>
            <a:off x="1026651" y="3926260"/>
            <a:ext cx="0" cy="655641"/>
          </a:xfrm>
          <a:prstGeom prst="line">
            <a:avLst/>
          </a:prstGeom>
          <a:ln w="19050" cmpd="sng">
            <a:solidFill>
              <a:srgbClr val="F48024"/>
            </a:solidFill>
          </a:ln>
          <a:effectLst/>
        </p:spPr>
        <p:style>
          <a:lnRef idx="2">
            <a:schemeClr val="accent1"/>
          </a:lnRef>
          <a:fillRef idx="0">
            <a:schemeClr val="accent1"/>
          </a:fillRef>
          <a:effectRef idx="1">
            <a:schemeClr val="accent1"/>
          </a:effectRef>
          <a:fontRef idx="minor">
            <a:schemeClr val="tx1"/>
          </a:fontRef>
        </p:style>
      </p:cxnSp>
      <p:sp>
        <p:nvSpPr>
          <p:cNvPr id="16" name="Text Placeholder 15"/>
          <p:cNvSpPr>
            <a:spLocks noGrp="1"/>
          </p:cNvSpPr>
          <p:nvPr>
            <p:ph type="body" sz="quarter" idx="10" hasCustomPrompt="1"/>
          </p:nvPr>
        </p:nvSpPr>
        <p:spPr>
          <a:xfrm>
            <a:off x="3195638" y="3660775"/>
            <a:ext cx="4412720" cy="285219"/>
          </a:xfrm>
        </p:spPr>
        <p:txBody>
          <a:bodyPr anchor="ctr" anchorCtr="0">
            <a:noAutofit/>
          </a:bodyPr>
          <a:lstStyle>
            <a:lvl1pPr marL="0" indent="0">
              <a:buNone/>
              <a:defRPr sz="1400" b="1"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PROJECT MANAGER NAME</a:t>
            </a:r>
          </a:p>
        </p:txBody>
      </p:sp>
      <p:sp>
        <p:nvSpPr>
          <p:cNvPr id="18" name="Text Placeholder 17"/>
          <p:cNvSpPr>
            <a:spLocks noGrp="1"/>
          </p:cNvSpPr>
          <p:nvPr>
            <p:ph type="body" sz="quarter" idx="11" hasCustomPrompt="1"/>
          </p:nvPr>
        </p:nvSpPr>
        <p:spPr>
          <a:xfrm>
            <a:off x="3195638" y="3888632"/>
            <a:ext cx="4413250" cy="222407"/>
          </a:xfrm>
        </p:spPr>
        <p:txBody>
          <a:bodyPr anchor="ctr" anchorCtr="0">
            <a:noAutofit/>
          </a:bodyPr>
          <a:lstStyle>
            <a:lvl1pPr marL="0" indent="0">
              <a:buNone/>
              <a:defRPr sz="1200">
                <a:solidFill>
                  <a:schemeClr val="bg2"/>
                </a:solidFill>
              </a:defRPr>
            </a:lvl1pPr>
          </a:lstStyle>
          <a:p>
            <a:pPr lvl="0"/>
            <a:r>
              <a:rPr lang="en-US" dirty="0"/>
              <a:t>TITLE</a:t>
            </a:r>
          </a:p>
        </p:txBody>
      </p:sp>
      <p:sp>
        <p:nvSpPr>
          <p:cNvPr id="20" name="Text Placeholder 19"/>
          <p:cNvSpPr>
            <a:spLocks noGrp="1"/>
          </p:cNvSpPr>
          <p:nvPr>
            <p:ph type="body" sz="quarter" idx="12" hasCustomPrompt="1"/>
          </p:nvPr>
        </p:nvSpPr>
        <p:spPr>
          <a:xfrm>
            <a:off x="3195638" y="4196178"/>
            <a:ext cx="4413250" cy="460077"/>
          </a:xfrm>
        </p:spPr>
        <p:txBody>
          <a:bodyPr anchor="ctr" anchorCtr="0">
            <a:noAutofit/>
          </a:bodyPr>
          <a:lstStyle>
            <a:lvl1pPr marL="0" indent="0">
              <a:buNone/>
              <a:defRPr sz="14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Email</a:t>
            </a:r>
            <a:br>
              <a:rPr lang="en-US" dirty="0"/>
            </a:br>
            <a:r>
              <a:rPr lang="en-US" dirty="0"/>
              <a:t>Phone</a:t>
            </a:r>
          </a:p>
        </p:txBody>
      </p:sp>
      <p:sp>
        <p:nvSpPr>
          <p:cNvPr id="21" name="Text Placeholder 15"/>
          <p:cNvSpPr>
            <a:spLocks noGrp="1"/>
          </p:cNvSpPr>
          <p:nvPr>
            <p:ph type="body" sz="quarter" idx="13" hasCustomPrompt="1"/>
          </p:nvPr>
        </p:nvSpPr>
        <p:spPr>
          <a:xfrm>
            <a:off x="3196697" y="5118126"/>
            <a:ext cx="4412720" cy="285219"/>
          </a:xfrm>
        </p:spPr>
        <p:txBody>
          <a:bodyPr>
            <a:noAutofit/>
          </a:bodyPr>
          <a:lstStyle>
            <a:lvl1pPr marL="0" indent="0">
              <a:buNone/>
              <a:defRPr sz="1400" b="1" baseline="0">
                <a:solidFill>
                  <a:srgbClr val="FFFFFF"/>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ANOTHER NAME</a:t>
            </a:r>
          </a:p>
        </p:txBody>
      </p:sp>
      <p:sp>
        <p:nvSpPr>
          <p:cNvPr id="22" name="Text Placeholder 17"/>
          <p:cNvSpPr>
            <a:spLocks noGrp="1"/>
          </p:cNvSpPr>
          <p:nvPr>
            <p:ph type="body" sz="quarter" idx="14" hasCustomPrompt="1"/>
          </p:nvPr>
        </p:nvSpPr>
        <p:spPr>
          <a:xfrm>
            <a:off x="3196696" y="5319212"/>
            <a:ext cx="4413250" cy="295275"/>
          </a:xfrm>
        </p:spPr>
        <p:txBody>
          <a:bodyPr>
            <a:noAutofit/>
          </a:bodyPr>
          <a:lstStyle>
            <a:lvl1pPr marL="0" indent="0">
              <a:buNone/>
              <a:defRPr sz="1200">
                <a:solidFill>
                  <a:schemeClr val="bg2"/>
                </a:solidFill>
              </a:defRPr>
            </a:lvl1pPr>
          </a:lstStyle>
          <a:p>
            <a:pPr lvl="0"/>
            <a:r>
              <a:rPr lang="en-US" dirty="0"/>
              <a:t>TITLE</a:t>
            </a:r>
          </a:p>
        </p:txBody>
      </p:sp>
      <p:sp>
        <p:nvSpPr>
          <p:cNvPr id="23" name="Text Placeholder 19"/>
          <p:cNvSpPr>
            <a:spLocks noGrp="1"/>
          </p:cNvSpPr>
          <p:nvPr>
            <p:ph type="body" sz="quarter" idx="15" hasCustomPrompt="1"/>
          </p:nvPr>
        </p:nvSpPr>
        <p:spPr>
          <a:xfrm>
            <a:off x="3196697" y="5700263"/>
            <a:ext cx="4413250" cy="554919"/>
          </a:xfrm>
        </p:spPr>
        <p:txBody>
          <a:bodyPr>
            <a:noAutofit/>
          </a:bodyPr>
          <a:lstStyle>
            <a:lvl1pPr marL="0" indent="0">
              <a:buNone/>
              <a:defRPr sz="14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Email</a:t>
            </a:r>
            <a:br>
              <a:rPr lang="en-US" dirty="0"/>
            </a:br>
            <a:r>
              <a:rPr lang="en-US" dirty="0"/>
              <a:t>Phone</a:t>
            </a:r>
          </a:p>
        </p:txBody>
      </p:sp>
      <p:pic>
        <p:nvPicPr>
          <p:cNvPr id="17" name="Picture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728684" y="-269462"/>
            <a:ext cx="5484386" cy="4237935"/>
          </a:xfrm>
          <a:prstGeom prst="rect">
            <a:avLst/>
          </a:prstGeom>
        </p:spPr>
      </p:pic>
    </p:spTree>
    <p:extLst>
      <p:ext uri="{BB962C8B-B14F-4D97-AF65-F5344CB8AC3E}">
        <p14:creationId xmlns:p14="http://schemas.microsoft.com/office/powerpoint/2010/main" val="9476586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4572"/>
            <a:ext cx="9190094" cy="6892571"/>
          </a:xfrm>
          <a:prstGeom prst="rect">
            <a:avLst/>
          </a:prstGeom>
        </p:spPr>
      </p:pic>
      <p:sp>
        <p:nvSpPr>
          <p:cNvPr id="15" name="Rounded Rectangle 14"/>
          <p:cNvSpPr/>
          <p:nvPr userDrawn="1"/>
        </p:nvSpPr>
        <p:spPr>
          <a:xfrm>
            <a:off x="-1" y="998396"/>
            <a:ext cx="2702327" cy="999738"/>
          </a:xfrm>
          <a:prstGeom prst="roundRect">
            <a:avLst>
              <a:gd name="adj" fmla="val 954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pic>
        <p:nvPicPr>
          <p:cNvPr id="17" name="Picture 16"/>
          <p:cNvPicPr>
            <a:picLocks noChangeAspect="1"/>
          </p:cNvPicPr>
          <p:nvPr userDrawn="1"/>
        </p:nvPicPr>
        <p:blipFill rotWithShape="1">
          <a:blip r:embed="rId3" cstate="email">
            <a:extLst>
              <a:ext uri="{28A0092B-C50C-407E-A947-70E740481C1C}">
                <a14:useLocalDpi xmlns:a14="http://schemas.microsoft.com/office/drawing/2010/main" val="0"/>
              </a:ext>
            </a:extLst>
          </a:blip>
          <a:srcRect r="81488"/>
          <a:stretch/>
        </p:blipFill>
        <p:spPr>
          <a:xfrm>
            <a:off x="469900" y="1312334"/>
            <a:ext cx="446703" cy="685800"/>
          </a:xfrm>
          <a:prstGeom prst="rect">
            <a:avLst/>
          </a:prstGeom>
        </p:spPr>
      </p:pic>
      <p:sp>
        <p:nvSpPr>
          <p:cNvPr id="19" name="TextBox 18"/>
          <p:cNvSpPr txBox="1"/>
          <p:nvPr userDrawn="1"/>
        </p:nvSpPr>
        <p:spPr>
          <a:xfrm>
            <a:off x="1054110" y="1193290"/>
            <a:ext cx="1354186" cy="655641"/>
          </a:xfrm>
          <a:prstGeom prst="rect">
            <a:avLst/>
          </a:prstGeom>
          <a:noFill/>
        </p:spPr>
        <p:txBody>
          <a:bodyPr wrap="square" rtlCol="0" anchor="ctr" anchorCtr="0">
            <a:noAutofit/>
          </a:bodyPr>
          <a:lstStyle/>
          <a:p>
            <a:r>
              <a:rPr lang="en-US" sz="2000" b="1" dirty="0">
                <a:solidFill>
                  <a:schemeClr val="tx2"/>
                </a:solidFill>
                <a:latin typeface="Arial"/>
                <a:cs typeface="Arial"/>
              </a:rPr>
              <a:t>Contacts</a:t>
            </a:r>
          </a:p>
        </p:txBody>
      </p:sp>
      <p:cxnSp>
        <p:nvCxnSpPr>
          <p:cNvPr id="24" name="Straight Connector 23"/>
          <p:cNvCxnSpPr/>
          <p:nvPr userDrawn="1"/>
        </p:nvCxnSpPr>
        <p:spPr>
          <a:xfrm>
            <a:off x="1026651" y="1193290"/>
            <a:ext cx="0" cy="655641"/>
          </a:xfrm>
          <a:prstGeom prst="line">
            <a:avLst/>
          </a:prstGeom>
          <a:ln w="19050" cmpd="sng">
            <a:solidFill>
              <a:srgbClr val="F48024"/>
            </a:solidFill>
          </a:ln>
          <a:effectLst/>
        </p:spPr>
        <p:style>
          <a:lnRef idx="2">
            <a:schemeClr val="accent1"/>
          </a:lnRef>
          <a:fillRef idx="0">
            <a:schemeClr val="accent1"/>
          </a:fillRef>
          <a:effectRef idx="1">
            <a:schemeClr val="accent1"/>
          </a:effectRef>
          <a:fontRef idx="minor">
            <a:schemeClr val="tx1"/>
          </a:fontRef>
        </p:style>
      </p:cxnSp>
      <p:sp>
        <p:nvSpPr>
          <p:cNvPr id="25" name="TextBox 24"/>
          <p:cNvSpPr txBox="1"/>
          <p:nvPr userDrawn="1"/>
        </p:nvSpPr>
        <p:spPr>
          <a:xfrm>
            <a:off x="341007" y="1994315"/>
            <a:ext cx="2269465" cy="584776"/>
          </a:xfrm>
          <a:prstGeom prst="rect">
            <a:avLst/>
          </a:prstGeom>
          <a:noFill/>
        </p:spPr>
        <p:txBody>
          <a:bodyPr wrap="square" rtlCol="0">
            <a:noAutofit/>
          </a:bodyPr>
          <a:lstStyle/>
          <a:p>
            <a:pPr algn="ctr"/>
            <a:r>
              <a:rPr lang="en-US" b="1" spc="100" dirty="0" err="1">
                <a:solidFill>
                  <a:srgbClr val="FFFFFF"/>
                </a:solidFill>
                <a:latin typeface="Arial"/>
                <a:cs typeface="Arial"/>
              </a:rPr>
              <a:t>www.rsginc.com</a:t>
            </a:r>
            <a:endParaRPr lang="en-US" b="1" spc="100" dirty="0">
              <a:solidFill>
                <a:srgbClr val="FFFFFF"/>
              </a:solidFill>
              <a:latin typeface="Arial"/>
              <a:cs typeface="Arial"/>
            </a:endParaRPr>
          </a:p>
          <a:p>
            <a:pPr algn="ctr" defTabSz="914608">
              <a:tabLst>
                <a:tab pos="4665639" algn="l"/>
              </a:tabLst>
            </a:pPr>
            <a:endParaRPr lang="en-US" sz="1400" spc="100" dirty="0">
              <a:solidFill>
                <a:schemeClr val="bg1"/>
              </a:solidFill>
              <a:latin typeface="Arial"/>
              <a:cs typeface="Arial"/>
            </a:endParaRPr>
          </a:p>
        </p:txBody>
      </p:sp>
      <p:sp>
        <p:nvSpPr>
          <p:cNvPr id="26" name="Text Placeholder 15"/>
          <p:cNvSpPr>
            <a:spLocks noGrp="1"/>
          </p:cNvSpPr>
          <p:nvPr>
            <p:ph type="body" sz="quarter" idx="10" hasCustomPrompt="1"/>
          </p:nvPr>
        </p:nvSpPr>
        <p:spPr>
          <a:xfrm>
            <a:off x="3195638" y="1233488"/>
            <a:ext cx="4412720" cy="285219"/>
          </a:xfrm>
        </p:spPr>
        <p:txBody>
          <a:bodyPr anchor="ctr" anchorCtr="0">
            <a:noAutofit/>
          </a:bodyPr>
          <a:lstStyle>
            <a:lvl1pPr marL="0" indent="0">
              <a:buNone/>
              <a:defRPr sz="1400" b="1"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PROJECT MANAGER NAME</a:t>
            </a:r>
          </a:p>
        </p:txBody>
      </p:sp>
      <p:sp>
        <p:nvSpPr>
          <p:cNvPr id="27" name="Text Placeholder 17"/>
          <p:cNvSpPr>
            <a:spLocks noGrp="1"/>
          </p:cNvSpPr>
          <p:nvPr>
            <p:ph type="body" sz="quarter" idx="11" hasCustomPrompt="1"/>
          </p:nvPr>
        </p:nvSpPr>
        <p:spPr>
          <a:xfrm>
            <a:off x="3195638" y="1461345"/>
            <a:ext cx="4413250" cy="222407"/>
          </a:xfrm>
        </p:spPr>
        <p:txBody>
          <a:bodyPr anchor="ctr" anchorCtr="0">
            <a:noAutofit/>
          </a:bodyPr>
          <a:lstStyle>
            <a:lvl1pPr marL="0" indent="0">
              <a:buNone/>
              <a:defRPr sz="1200">
                <a:solidFill>
                  <a:srgbClr val="F68B1F"/>
                </a:solidFill>
              </a:defRPr>
            </a:lvl1pPr>
          </a:lstStyle>
          <a:p>
            <a:pPr lvl="0"/>
            <a:r>
              <a:rPr lang="en-US" dirty="0"/>
              <a:t>TITLE</a:t>
            </a:r>
          </a:p>
        </p:txBody>
      </p:sp>
      <p:sp>
        <p:nvSpPr>
          <p:cNvPr id="28" name="Text Placeholder 19"/>
          <p:cNvSpPr>
            <a:spLocks noGrp="1"/>
          </p:cNvSpPr>
          <p:nvPr>
            <p:ph type="body" sz="quarter" idx="12" hasCustomPrompt="1"/>
          </p:nvPr>
        </p:nvSpPr>
        <p:spPr>
          <a:xfrm>
            <a:off x="3195638" y="1768891"/>
            <a:ext cx="4413250" cy="460077"/>
          </a:xfrm>
        </p:spPr>
        <p:txBody>
          <a:bodyPr anchor="ctr" anchorCtr="0">
            <a:noAutofit/>
          </a:bodyPr>
          <a:lstStyle>
            <a:lvl1pPr marL="0" indent="0">
              <a:buNone/>
              <a:defRPr sz="14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Email</a:t>
            </a:r>
            <a:br>
              <a:rPr lang="en-US" dirty="0"/>
            </a:br>
            <a:r>
              <a:rPr lang="en-US" dirty="0"/>
              <a:t>Phone</a:t>
            </a:r>
          </a:p>
        </p:txBody>
      </p:sp>
      <p:sp>
        <p:nvSpPr>
          <p:cNvPr id="29" name="Text Placeholder 15"/>
          <p:cNvSpPr>
            <a:spLocks noGrp="1"/>
          </p:cNvSpPr>
          <p:nvPr>
            <p:ph type="body" sz="quarter" idx="13" hasCustomPrompt="1"/>
          </p:nvPr>
        </p:nvSpPr>
        <p:spPr>
          <a:xfrm>
            <a:off x="3196697" y="2690839"/>
            <a:ext cx="4412720" cy="285219"/>
          </a:xfrm>
        </p:spPr>
        <p:txBody>
          <a:bodyPr>
            <a:noAutofit/>
          </a:bodyPr>
          <a:lstStyle>
            <a:lvl1pPr marL="0" indent="0">
              <a:buNone/>
              <a:defRPr sz="1400" b="1" baseline="0">
                <a:solidFill>
                  <a:srgbClr val="FFFFFF"/>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ANOTHER NAME</a:t>
            </a:r>
          </a:p>
        </p:txBody>
      </p:sp>
      <p:sp>
        <p:nvSpPr>
          <p:cNvPr id="30" name="Text Placeholder 17"/>
          <p:cNvSpPr>
            <a:spLocks noGrp="1"/>
          </p:cNvSpPr>
          <p:nvPr>
            <p:ph type="body" sz="quarter" idx="14" hasCustomPrompt="1"/>
          </p:nvPr>
        </p:nvSpPr>
        <p:spPr>
          <a:xfrm>
            <a:off x="3196696" y="2891925"/>
            <a:ext cx="4413250" cy="295275"/>
          </a:xfrm>
        </p:spPr>
        <p:txBody>
          <a:bodyPr>
            <a:noAutofit/>
          </a:bodyPr>
          <a:lstStyle>
            <a:lvl1pPr marL="0" indent="0">
              <a:buNone/>
              <a:defRPr sz="1200">
                <a:solidFill>
                  <a:srgbClr val="F68B1F"/>
                </a:solidFill>
              </a:defRPr>
            </a:lvl1pPr>
          </a:lstStyle>
          <a:p>
            <a:pPr lvl="0"/>
            <a:r>
              <a:rPr lang="en-US" dirty="0"/>
              <a:t>TITLE</a:t>
            </a:r>
          </a:p>
        </p:txBody>
      </p:sp>
      <p:sp>
        <p:nvSpPr>
          <p:cNvPr id="31" name="Text Placeholder 19"/>
          <p:cNvSpPr>
            <a:spLocks noGrp="1"/>
          </p:cNvSpPr>
          <p:nvPr>
            <p:ph type="body" sz="quarter" idx="15" hasCustomPrompt="1"/>
          </p:nvPr>
        </p:nvSpPr>
        <p:spPr>
          <a:xfrm>
            <a:off x="3196697" y="3272976"/>
            <a:ext cx="4413250" cy="554919"/>
          </a:xfrm>
        </p:spPr>
        <p:txBody>
          <a:bodyPr>
            <a:noAutofit/>
          </a:bodyPr>
          <a:lstStyle>
            <a:lvl1pPr marL="0" indent="0">
              <a:buNone/>
              <a:defRPr sz="14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Email</a:t>
            </a:r>
            <a:br>
              <a:rPr lang="en-US" dirty="0"/>
            </a:br>
            <a:r>
              <a:rPr lang="en-US" dirty="0"/>
              <a:t>Phone</a:t>
            </a:r>
          </a:p>
        </p:txBody>
      </p:sp>
    </p:spTree>
    <p:extLst>
      <p:ext uri="{BB962C8B-B14F-4D97-AF65-F5344CB8AC3E}">
        <p14:creationId xmlns:p14="http://schemas.microsoft.com/office/powerpoint/2010/main" val="17766482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alett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l">
              <a:defRPr/>
            </a:lvl1pPr>
          </a:lstStyle>
          <a:p>
            <a:r>
              <a:rPr lang="en-US" dirty="0"/>
              <a:t>This is the RSG Palette</a:t>
            </a:r>
          </a:p>
        </p:txBody>
      </p:sp>
      <p:sp>
        <p:nvSpPr>
          <p:cNvPr id="3" name="Text Placeholder 5"/>
          <p:cNvSpPr>
            <a:spLocks noGrp="1"/>
          </p:cNvSpPr>
          <p:nvPr>
            <p:ph type="body" sz="quarter" idx="10"/>
          </p:nvPr>
        </p:nvSpPr>
        <p:spPr>
          <a:xfrm>
            <a:off x="592666" y="1454150"/>
            <a:ext cx="8094134" cy="1143000"/>
          </a:xfrm>
        </p:spPr>
        <p:txBody>
          <a:bodyPr/>
          <a:lstStyle>
            <a:lvl1pPr marL="0" indent="0">
              <a:buNone/>
              <a:defRPr sz="1800">
                <a:solidFill>
                  <a:schemeClr val="bg1">
                    <a:lumMod val="50000"/>
                  </a:schemeClr>
                </a:solidFill>
              </a:defRPr>
            </a:lvl1pPr>
          </a:lstStyle>
          <a:p>
            <a:pPr lvl="0"/>
            <a:r>
              <a:rPr lang="en-US"/>
              <a:t>Click to edit Master text styles</a:t>
            </a:r>
          </a:p>
        </p:txBody>
      </p:sp>
      <p:grpSp>
        <p:nvGrpSpPr>
          <p:cNvPr id="4" name="Group 3"/>
          <p:cNvGrpSpPr/>
          <p:nvPr userDrawn="1"/>
        </p:nvGrpSpPr>
        <p:grpSpPr>
          <a:xfrm>
            <a:off x="724395" y="2968830"/>
            <a:ext cx="7220198" cy="1840676"/>
            <a:chOff x="724395" y="2968830"/>
            <a:chExt cx="7220198" cy="1318161"/>
          </a:xfrm>
        </p:grpSpPr>
        <p:sp>
          <p:nvSpPr>
            <p:cNvPr id="5" name="Rectangle 4"/>
            <p:cNvSpPr/>
            <p:nvPr/>
          </p:nvSpPr>
          <p:spPr>
            <a:xfrm>
              <a:off x="724395" y="2968830"/>
              <a:ext cx="1472540" cy="131816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2315689" y="2968830"/>
              <a:ext cx="1472540" cy="131816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906983" y="2968830"/>
              <a:ext cx="593765" cy="100940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595752" y="2968830"/>
              <a:ext cx="593765" cy="100940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5272646" y="2968830"/>
              <a:ext cx="593765" cy="100940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5961415" y="2968830"/>
              <a:ext cx="593765" cy="100940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6650184" y="2968830"/>
              <a:ext cx="593765" cy="1009404"/>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7350828" y="2968830"/>
              <a:ext cx="593765" cy="1009404"/>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3906984" y="4085111"/>
              <a:ext cx="1282534" cy="20188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5296399" y="4085111"/>
              <a:ext cx="1282534" cy="201880"/>
            </a:xfrm>
            <a:prstGeom prst="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6650184" y="4085111"/>
              <a:ext cx="1282534" cy="201880"/>
            </a:xfrm>
            <a:prstGeom prst="rect">
              <a:avLst/>
            </a:prstGeom>
            <a:solidFill>
              <a:schemeClr val="accent4">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6" name="TextBox 15"/>
          <p:cNvSpPr txBox="1"/>
          <p:nvPr userDrawn="1"/>
        </p:nvSpPr>
        <p:spPr>
          <a:xfrm>
            <a:off x="629395" y="4785757"/>
            <a:ext cx="3063834" cy="307777"/>
          </a:xfrm>
          <a:prstGeom prst="rect">
            <a:avLst/>
          </a:prstGeom>
          <a:noFill/>
        </p:spPr>
        <p:txBody>
          <a:bodyPr wrap="square" rtlCol="0">
            <a:spAutoFit/>
          </a:bodyPr>
          <a:lstStyle/>
          <a:p>
            <a:r>
              <a:rPr lang="en-US" sz="1400" dirty="0">
                <a:solidFill>
                  <a:schemeClr val="tx2"/>
                </a:solidFill>
              </a:rPr>
              <a:t>main colors</a:t>
            </a:r>
          </a:p>
        </p:txBody>
      </p:sp>
      <p:sp>
        <p:nvSpPr>
          <p:cNvPr id="17" name="TextBox 16"/>
          <p:cNvSpPr txBox="1"/>
          <p:nvPr userDrawn="1"/>
        </p:nvSpPr>
        <p:spPr>
          <a:xfrm>
            <a:off x="4868884" y="2701036"/>
            <a:ext cx="3063834" cy="261610"/>
          </a:xfrm>
          <a:prstGeom prst="rect">
            <a:avLst/>
          </a:prstGeom>
          <a:noFill/>
        </p:spPr>
        <p:txBody>
          <a:bodyPr wrap="square" rtlCol="0">
            <a:spAutoFit/>
          </a:bodyPr>
          <a:lstStyle/>
          <a:p>
            <a:pPr algn="r"/>
            <a:r>
              <a:rPr lang="en-US" sz="1100" dirty="0">
                <a:solidFill>
                  <a:schemeClr val="tx2"/>
                </a:solidFill>
              </a:rPr>
              <a:t>Pop/accent colors</a:t>
            </a:r>
          </a:p>
        </p:txBody>
      </p:sp>
      <p:sp>
        <p:nvSpPr>
          <p:cNvPr id="18" name="TextBox 17"/>
          <p:cNvSpPr txBox="1"/>
          <p:nvPr userDrawn="1"/>
        </p:nvSpPr>
        <p:spPr>
          <a:xfrm>
            <a:off x="4251366" y="4833257"/>
            <a:ext cx="3681352" cy="261610"/>
          </a:xfrm>
          <a:prstGeom prst="rect">
            <a:avLst/>
          </a:prstGeom>
          <a:noFill/>
        </p:spPr>
        <p:txBody>
          <a:bodyPr wrap="square" rtlCol="0">
            <a:spAutoFit/>
          </a:bodyPr>
          <a:lstStyle/>
          <a:p>
            <a:pPr algn="r"/>
            <a:r>
              <a:rPr lang="en-US" sz="1100" dirty="0">
                <a:solidFill>
                  <a:schemeClr val="tx2"/>
                </a:solidFill>
              </a:rPr>
              <a:t>Neutrals of grey and light warm yellow</a:t>
            </a:r>
          </a:p>
        </p:txBody>
      </p:sp>
    </p:spTree>
    <p:extLst>
      <p:ext uri="{BB962C8B-B14F-4D97-AF65-F5344CB8AC3E}">
        <p14:creationId xmlns:p14="http://schemas.microsoft.com/office/powerpoint/2010/main" val="315751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2666" y="274638"/>
            <a:ext cx="8094133" cy="960728"/>
          </a:xfrm>
          <a:prstGeom prst="rect">
            <a:avLst/>
          </a:prstGeom>
        </p:spPr>
        <p:txBody>
          <a:bodyPr vert="horz" lIns="91440" tIns="45720" rIns="91440" bIns="45720" rtlCol="0" anchor="ctr">
            <a:norm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477058" y="275704"/>
            <a:ext cx="0" cy="959662"/>
          </a:xfrm>
          <a:prstGeom prst="line">
            <a:avLst/>
          </a:prstGeom>
          <a:ln w="19050" cmpd="sng">
            <a:solidFill>
              <a:schemeClr val="bg2"/>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7200" y="6471215"/>
            <a:ext cx="299283" cy="299283"/>
          </a:xfrm>
          <a:prstGeom prst="rect">
            <a:avLst/>
          </a:prstGeom>
        </p:spPr>
      </p:pic>
      <p:grpSp>
        <p:nvGrpSpPr>
          <p:cNvPr id="10" name="Group 9"/>
          <p:cNvGrpSpPr/>
          <p:nvPr/>
        </p:nvGrpSpPr>
        <p:grpSpPr>
          <a:xfrm>
            <a:off x="1" y="6265266"/>
            <a:ext cx="9143999" cy="89537"/>
            <a:chOff x="1" y="6276051"/>
            <a:chExt cx="9143999" cy="89537"/>
          </a:xfrm>
        </p:grpSpPr>
        <p:cxnSp>
          <p:nvCxnSpPr>
            <p:cNvPr id="11" name="Straight Connector 10"/>
            <p:cNvCxnSpPr/>
            <p:nvPr/>
          </p:nvCxnSpPr>
          <p:spPr>
            <a:xfrm flipH="1">
              <a:off x="1" y="6365588"/>
              <a:ext cx="8565430" cy="0"/>
            </a:xfrm>
            <a:prstGeom prst="line">
              <a:avLst/>
            </a:prstGeom>
            <a:ln w="1270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V="1">
              <a:off x="8565431" y="6276051"/>
              <a:ext cx="95250" cy="89537"/>
            </a:xfrm>
            <a:prstGeom prst="line">
              <a:avLst/>
            </a:prstGeom>
            <a:ln w="1270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8660681" y="6276051"/>
              <a:ext cx="81015" cy="89537"/>
            </a:xfrm>
            <a:prstGeom prst="line">
              <a:avLst/>
            </a:prstGeom>
            <a:ln w="1270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8741696" y="6365588"/>
              <a:ext cx="402304" cy="0"/>
            </a:xfrm>
            <a:prstGeom prst="line">
              <a:avLst/>
            </a:prstGeom>
            <a:ln w="1270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grpSp>
      <p:sp>
        <p:nvSpPr>
          <p:cNvPr id="15" name="TextBox 14"/>
          <p:cNvSpPr txBox="1"/>
          <p:nvPr/>
        </p:nvSpPr>
        <p:spPr>
          <a:xfrm>
            <a:off x="8457258" y="6439474"/>
            <a:ext cx="381000" cy="230832"/>
          </a:xfrm>
          <a:prstGeom prst="rect">
            <a:avLst/>
          </a:prstGeom>
          <a:noFill/>
        </p:spPr>
        <p:txBody>
          <a:bodyPr wrap="square" rtlCol="0" anchor="ctr" anchorCtr="1">
            <a:spAutoFit/>
          </a:bodyPr>
          <a:lstStyle/>
          <a:p>
            <a:pPr algn="r"/>
            <a:fld id="{6AFB2962-CD7A-BA4A-83EB-E335D01B9653}" type="slidenum">
              <a:rPr lang="en-US" sz="900" smtClean="0">
                <a:solidFill>
                  <a:schemeClr val="tx2"/>
                </a:solidFill>
              </a:rPr>
              <a:pPr algn="r"/>
              <a:t>‹#›</a:t>
            </a:fld>
            <a:endParaRPr lang="en-US" sz="900" dirty="0">
              <a:solidFill>
                <a:schemeClr val="tx2"/>
              </a:solidFill>
            </a:endParaRPr>
          </a:p>
        </p:txBody>
      </p:sp>
    </p:spTree>
    <p:extLst>
      <p:ext uri="{BB962C8B-B14F-4D97-AF65-F5344CB8AC3E}">
        <p14:creationId xmlns:p14="http://schemas.microsoft.com/office/powerpoint/2010/main" val="417558015"/>
      </p:ext>
    </p:extLst>
  </p:cSld>
  <p:clrMap bg1="lt1" tx1="dk1" bg2="lt2" tx2="dk2" accent1="accent1" accent2="accent2" accent3="accent3" accent4="accent4" accent5="accent5" accent6="accent6" hlink="hlink" folHlink="folHlink"/>
  <p:sldLayoutIdLst>
    <p:sldLayoutId id="2147483662" r:id="rId1"/>
    <p:sldLayoutId id="2147483666" r:id="rId2"/>
    <p:sldLayoutId id="2147483665" r:id="rId3"/>
    <p:sldLayoutId id="2147483674" r:id="rId4"/>
    <p:sldLayoutId id="2147483660" r:id="rId5"/>
    <p:sldLayoutId id="2147483661" r:id="rId6"/>
    <p:sldLayoutId id="2147483672" r:id="rId7"/>
    <p:sldLayoutId id="2147483653" r:id="rId8"/>
    <p:sldLayoutId id="2147483673" r:id="rId9"/>
    <p:sldLayoutId id="2147483671" r:id="rId10"/>
    <p:sldLayoutId id="2147483667" r:id="rId11"/>
    <p:sldLayoutId id="2147483668" r:id="rId12"/>
    <p:sldLayoutId id="2147483669" r:id="rId13"/>
    <p:sldLayoutId id="2147483670" r:id="rId14"/>
    <p:sldLayoutId id="2147483675" r:id="rId15"/>
  </p:sldLayoutIdLst>
  <p:txStyles>
    <p:titleStyle>
      <a:lvl1pPr algn="l" defTabSz="457200" rtl="0" eaLnBrk="1" latinLnBrk="0" hangingPunct="1">
        <a:lnSpc>
          <a:spcPct val="100000"/>
        </a:lnSpc>
        <a:spcBef>
          <a:spcPct val="0"/>
        </a:spcBef>
        <a:buNone/>
        <a:defRPr sz="2800" b="1" kern="1200" baseline="0">
          <a:solidFill>
            <a:schemeClr val="tx2"/>
          </a:solidFill>
          <a:latin typeface="+mj-lt"/>
          <a:ea typeface="+mj-ea"/>
          <a:cs typeface="+mj-cs"/>
        </a:defRPr>
      </a:lvl1pPr>
    </p:titleStyle>
    <p:bodyStyle>
      <a:lvl1pPr marL="398463" indent="-279400" algn="l" defTabSz="457200" rtl="0" eaLnBrk="1" latinLnBrk="0" hangingPunct="1">
        <a:spcBef>
          <a:spcPct val="20000"/>
        </a:spcBef>
        <a:buFont typeface="Arial"/>
        <a:buChar char="•"/>
        <a:defRPr sz="32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nrel.gov/transportation/secure-transportation-data/assets/pdfs/cec_2015-2017_california_vehicle_survey_report_appendix.pdf" TargetMode="Externa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dirty="0" err="1"/>
              <a:t>ActivitySim</a:t>
            </a:r>
            <a:r>
              <a:rPr lang="en-US" dirty="0"/>
              <a:t> Task 2: </a:t>
            </a:r>
          </a:p>
          <a:p>
            <a:r>
              <a:rPr lang="en-US" dirty="0"/>
              <a:t>Vehicle Type Choice Model</a:t>
            </a:r>
          </a:p>
        </p:txBody>
      </p:sp>
      <p:sp>
        <p:nvSpPr>
          <p:cNvPr id="4" name="Text Placeholder 3"/>
          <p:cNvSpPr>
            <a:spLocks noGrp="1"/>
          </p:cNvSpPr>
          <p:nvPr>
            <p:ph type="body" sz="quarter" idx="11"/>
          </p:nvPr>
        </p:nvSpPr>
        <p:spPr>
          <a:xfrm>
            <a:off x="3259844" y="4076095"/>
            <a:ext cx="4938712" cy="453959"/>
          </a:xfrm>
        </p:spPr>
        <p:txBody>
          <a:bodyPr/>
          <a:lstStyle/>
          <a:p>
            <a:r>
              <a:rPr lang="en-US" dirty="0"/>
              <a:t>Mark Bradley, </a:t>
            </a:r>
            <a:r>
              <a:rPr lang="en-US" dirty="0" err="1"/>
              <a:t>RSG</a:t>
            </a:r>
            <a:r>
              <a:rPr lang="en-US" dirty="0"/>
              <a:t> </a:t>
            </a:r>
          </a:p>
          <a:p>
            <a:r>
              <a:rPr lang="en-US" dirty="0"/>
              <a:t>Greg Erhardt, U. of Kentucky</a:t>
            </a:r>
          </a:p>
        </p:txBody>
      </p:sp>
      <p:sp>
        <p:nvSpPr>
          <p:cNvPr id="5" name="Text Placeholder 4"/>
          <p:cNvSpPr>
            <a:spLocks noGrp="1"/>
          </p:cNvSpPr>
          <p:nvPr>
            <p:ph type="body" sz="quarter" idx="12"/>
          </p:nvPr>
        </p:nvSpPr>
        <p:spPr>
          <a:xfrm>
            <a:off x="3264760" y="4601932"/>
            <a:ext cx="4938712" cy="275543"/>
          </a:xfrm>
        </p:spPr>
        <p:txBody>
          <a:bodyPr/>
          <a:lstStyle/>
          <a:p>
            <a:r>
              <a:rPr lang="en-US" dirty="0"/>
              <a:t>July 13, 2021</a:t>
            </a:r>
          </a:p>
        </p:txBody>
      </p:sp>
    </p:spTree>
    <p:extLst>
      <p:ext uri="{BB962C8B-B14F-4D97-AF65-F5344CB8AC3E}">
        <p14:creationId xmlns:p14="http://schemas.microsoft.com/office/powerpoint/2010/main" val="243682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9087556" y="5926667"/>
            <a:ext cx="184666" cy="369332"/>
          </a:xfrm>
          <a:prstGeom prst="rect">
            <a:avLst/>
          </a:prstGeom>
          <a:noFill/>
        </p:spPr>
        <p:txBody>
          <a:bodyPr wrap="none" rtlCol="0">
            <a:spAutoFit/>
          </a:bodyPr>
          <a:lstStyle/>
          <a:p>
            <a:endParaRPr lang="en-US" dirty="0"/>
          </a:p>
        </p:txBody>
      </p:sp>
      <p:sp>
        <p:nvSpPr>
          <p:cNvPr id="5" name="Title 4"/>
          <p:cNvSpPr>
            <a:spLocks noGrp="1"/>
          </p:cNvSpPr>
          <p:nvPr>
            <p:ph type="title"/>
          </p:nvPr>
        </p:nvSpPr>
        <p:spPr/>
        <p:txBody>
          <a:bodyPr/>
          <a:lstStyle/>
          <a:p>
            <a:r>
              <a:rPr lang="en-US" dirty="0">
                <a:solidFill>
                  <a:srgbClr val="262626"/>
                </a:solidFill>
              </a:rPr>
              <a:t>Task objectives</a:t>
            </a:r>
          </a:p>
        </p:txBody>
      </p:sp>
      <p:sp>
        <p:nvSpPr>
          <p:cNvPr id="6" name="Text Placeholder 5"/>
          <p:cNvSpPr>
            <a:spLocks noGrp="1"/>
          </p:cNvSpPr>
          <p:nvPr>
            <p:ph type="body" sz="quarter" idx="10"/>
          </p:nvPr>
        </p:nvSpPr>
        <p:spPr>
          <a:xfrm>
            <a:off x="592666" y="1454149"/>
            <a:ext cx="8094134" cy="4472517"/>
          </a:xfrm>
        </p:spPr>
        <p:txBody>
          <a:bodyPr/>
          <a:lstStyle/>
          <a:p>
            <a:r>
              <a:rPr lang="en-US" dirty="0">
                <a:solidFill>
                  <a:srgbClr val="262626"/>
                </a:solidFill>
              </a:rPr>
              <a:t>This is the first time a vehicle type choice model will be incorporated into an </a:t>
            </a:r>
            <a:r>
              <a:rPr lang="en-US" dirty="0" err="1">
                <a:solidFill>
                  <a:srgbClr val="262626"/>
                </a:solidFill>
              </a:rPr>
              <a:t>ActivitySim</a:t>
            </a:r>
            <a:r>
              <a:rPr lang="en-US" dirty="0">
                <a:solidFill>
                  <a:srgbClr val="262626"/>
                </a:solidFill>
              </a:rPr>
              <a:t>, </a:t>
            </a:r>
            <a:r>
              <a:rPr lang="en-US" dirty="0" err="1">
                <a:solidFill>
                  <a:srgbClr val="262626"/>
                </a:solidFill>
              </a:rPr>
              <a:t>DaySim</a:t>
            </a:r>
            <a:r>
              <a:rPr lang="en-US" dirty="0">
                <a:solidFill>
                  <a:srgbClr val="262626"/>
                </a:solidFill>
              </a:rPr>
              <a:t>, CT-RAMP or </a:t>
            </a:r>
            <a:r>
              <a:rPr lang="en-US" dirty="0" err="1">
                <a:solidFill>
                  <a:srgbClr val="262626"/>
                </a:solidFill>
              </a:rPr>
              <a:t>TourCast</a:t>
            </a:r>
            <a:r>
              <a:rPr lang="en-US" dirty="0">
                <a:solidFill>
                  <a:srgbClr val="262626"/>
                </a:solidFill>
              </a:rPr>
              <a:t> model.</a:t>
            </a:r>
          </a:p>
          <a:p>
            <a:endParaRPr lang="en-US" dirty="0">
              <a:solidFill>
                <a:srgbClr val="262626"/>
              </a:solidFill>
            </a:endParaRPr>
          </a:p>
          <a:p>
            <a:r>
              <a:rPr lang="en-US" dirty="0">
                <a:solidFill>
                  <a:srgbClr val="262626"/>
                </a:solidFill>
              </a:rPr>
              <a:t>The objectives are:</a:t>
            </a:r>
          </a:p>
          <a:p>
            <a:pPr marL="285750" indent="-285750">
              <a:buFont typeface="Arial" panose="020B0604020202020204" pitchFamily="34" charset="0"/>
              <a:buChar char="•"/>
            </a:pPr>
            <a:r>
              <a:rPr lang="en-US" dirty="0">
                <a:solidFill>
                  <a:srgbClr val="262626"/>
                </a:solidFill>
              </a:rPr>
              <a:t>To implement a fully functional vehicle type choice model to work with the </a:t>
            </a:r>
            <a:r>
              <a:rPr lang="en-US" dirty="0" err="1">
                <a:solidFill>
                  <a:srgbClr val="262626"/>
                </a:solidFill>
              </a:rPr>
              <a:t>ActivitySim</a:t>
            </a:r>
            <a:r>
              <a:rPr lang="en-US" dirty="0">
                <a:solidFill>
                  <a:srgbClr val="262626"/>
                </a:solidFill>
              </a:rPr>
              <a:t> example model specification. </a:t>
            </a:r>
          </a:p>
          <a:p>
            <a:pPr marL="285750" indent="-285750">
              <a:buFont typeface="Arial" panose="020B0604020202020204" pitchFamily="34" charset="0"/>
              <a:buChar char="•"/>
            </a:pPr>
            <a:endParaRPr lang="en-US" dirty="0">
              <a:solidFill>
                <a:srgbClr val="262626"/>
              </a:solidFill>
            </a:endParaRPr>
          </a:p>
          <a:p>
            <a:pPr marL="285750" indent="-285750">
              <a:buFont typeface="Arial" panose="020B0604020202020204" pitchFamily="34" charset="0"/>
              <a:buChar char="•"/>
            </a:pPr>
            <a:r>
              <a:rPr lang="en-US" dirty="0">
                <a:solidFill>
                  <a:srgbClr val="262626"/>
                </a:solidFill>
              </a:rPr>
              <a:t>To also include a simple model to allocate vehicles to auto trips, for use in GHG/emissions modeling. </a:t>
            </a:r>
          </a:p>
          <a:p>
            <a:pPr marL="285750" indent="-285750">
              <a:buFont typeface="Arial" panose="020B0604020202020204" pitchFamily="34" charset="0"/>
              <a:buChar char="•"/>
            </a:pPr>
            <a:endParaRPr lang="en-US" dirty="0">
              <a:solidFill>
                <a:srgbClr val="262626"/>
              </a:solidFill>
            </a:endParaRPr>
          </a:p>
          <a:p>
            <a:pPr marL="285750" indent="-285750">
              <a:buFont typeface="Arial" panose="020B0604020202020204" pitchFamily="34" charset="0"/>
              <a:buChar char="•"/>
            </a:pPr>
            <a:r>
              <a:rPr lang="en-US" dirty="0">
                <a:solidFill>
                  <a:srgbClr val="262626"/>
                </a:solidFill>
              </a:rPr>
              <a:t>To make the model extendable in several different ways as part of future </a:t>
            </a:r>
            <a:r>
              <a:rPr lang="en-US" dirty="0" err="1">
                <a:solidFill>
                  <a:srgbClr val="262626"/>
                </a:solidFill>
              </a:rPr>
              <a:t>ActivitySim</a:t>
            </a:r>
            <a:r>
              <a:rPr lang="en-US" dirty="0">
                <a:solidFill>
                  <a:srgbClr val="262626"/>
                </a:solidFill>
              </a:rPr>
              <a:t> development work by </a:t>
            </a:r>
            <a:r>
              <a:rPr lang="en-US" dirty="0" err="1">
                <a:solidFill>
                  <a:srgbClr val="262626"/>
                </a:solidFill>
              </a:rPr>
              <a:t>RSG</a:t>
            </a:r>
            <a:r>
              <a:rPr lang="en-US" dirty="0">
                <a:solidFill>
                  <a:srgbClr val="262626"/>
                </a:solidFill>
              </a:rPr>
              <a:t> and/or others</a:t>
            </a:r>
            <a:r>
              <a:rPr lang="en-US" dirty="0">
                <a:solidFill>
                  <a:schemeClr val="tx1">
                    <a:lumMod val="85000"/>
                    <a:lumOff val="15000"/>
                  </a:schemeClr>
                </a:solidFill>
              </a:rPr>
              <a:t>.  </a:t>
            </a:r>
          </a:p>
        </p:txBody>
      </p:sp>
    </p:spTree>
    <p:extLst>
      <p:ext uri="{BB962C8B-B14F-4D97-AF65-F5344CB8AC3E}">
        <p14:creationId xmlns:p14="http://schemas.microsoft.com/office/powerpoint/2010/main" val="30355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Choice of a data set for model estimation</a:t>
            </a:r>
          </a:p>
        </p:txBody>
      </p:sp>
      <p:graphicFrame>
        <p:nvGraphicFramePr>
          <p:cNvPr id="4" name="Table Placeholder 3"/>
          <p:cNvGraphicFramePr>
            <a:graphicFrameLocks noGrp="1"/>
          </p:cNvGraphicFramePr>
          <p:nvPr>
            <p:ph type="tbl" sz="quarter" idx="10"/>
            <p:extLst>
              <p:ext uri="{D42A27DB-BD31-4B8C-83A1-F6EECF244321}">
                <p14:modId xmlns:p14="http://schemas.microsoft.com/office/powerpoint/2010/main" val="15096568"/>
              </p:ext>
            </p:extLst>
          </p:nvPr>
        </p:nvGraphicFramePr>
        <p:xfrm>
          <a:off x="482600" y="1095666"/>
          <a:ext cx="8229863" cy="4973320"/>
        </p:xfrm>
        <a:graphic>
          <a:graphicData uri="http://schemas.openxmlformats.org/drawingml/2006/table">
            <a:tbl>
              <a:tblPr firstRow="1" bandRow="1">
                <a:tableStyleId>{5C22544A-7EE6-4342-B048-85BDC9FD1C3A}</a:tableStyleId>
              </a:tblPr>
              <a:tblGrid>
                <a:gridCol w="2205700">
                  <a:extLst>
                    <a:ext uri="{9D8B030D-6E8A-4147-A177-3AD203B41FA5}">
                      <a16:colId xmlns:a16="http://schemas.microsoft.com/office/drawing/2014/main" val="20000"/>
                    </a:ext>
                  </a:extLst>
                </a:gridCol>
                <a:gridCol w="1231900">
                  <a:extLst>
                    <a:ext uri="{9D8B030D-6E8A-4147-A177-3AD203B41FA5}">
                      <a16:colId xmlns:a16="http://schemas.microsoft.com/office/drawing/2014/main" val="20001"/>
                    </a:ext>
                  </a:extLst>
                </a:gridCol>
                <a:gridCol w="1231900">
                  <a:extLst>
                    <a:ext uri="{9D8B030D-6E8A-4147-A177-3AD203B41FA5}">
                      <a16:colId xmlns:a16="http://schemas.microsoft.com/office/drawing/2014/main" val="20002"/>
                    </a:ext>
                  </a:extLst>
                </a:gridCol>
                <a:gridCol w="1197900">
                  <a:extLst>
                    <a:ext uri="{9D8B030D-6E8A-4147-A177-3AD203B41FA5}">
                      <a16:colId xmlns:a16="http://schemas.microsoft.com/office/drawing/2014/main" val="20003"/>
                    </a:ext>
                  </a:extLst>
                </a:gridCol>
                <a:gridCol w="1181077">
                  <a:extLst>
                    <a:ext uri="{9D8B030D-6E8A-4147-A177-3AD203B41FA5}">
                      <a16:colId xmlns:a16="http://schemas.microsoft.com/office/drawing/2014/main" val="20004"/>
                    </a:ext>
                  </a:extLst>
                </a:gridCol>
                <a:gridCol w="1181386">
                  <a:extLst>
                    <a:ext uri="{9D8B030D-6E8A-4147-A177-3AD203B41FA5}">
                      <a16:colId xmlns:a16="http://schemas.microsoft.com/office/drawing/2014/main" val="20005"/>
                    </a:ext>
                  </a:extLst>
                </a:gridCol>
              </a:tblGrid>
              <a:tr h="370840">
                <a:tc>
                  <a:txBody>
                    <a:bodyPr/>
                    <a:lstStyle/>
                    <a:p>
                      <a:r>
                        <a:rPr lang="en-US" dirty="0"/>
                        <a:t>Survey</a:t>
                      </a:r>
                    </a:p>
                  </a:txBody>
                  <a:tcPr/>
                </a:tc>
                <a:tc>
                  <a:txBody>
                    <a:bodyPr/>
                    <a:lstStyle/>
                    <a:p>
                      <a:pPr algn="ctr"/>
                      <a:r>
                        <a:rPr lang="en-US" b="1" dirty="0" err="1"/>
                        <a:t>NHTS</a:t>
                      </a:r>
                      <a:r>
                        <a:rPr lang="en-US" b="1" dirty="0"/>
                        <a:t> National</a:t>
                      </a:r>
                    </a:p>
                  </a:txBody>
                  <a:tcPr/>
                </a:tc>
                <a:tc>
                  <a:txBody>
                    <a:bodyPr/>
                    <a:lstStyle/>
                    <a:p>
                      <a:pPr algn="ctr"/>
                      <a:r>
                        <a:rPr lang="en-US" dirty="0" err="1"/>
                        <a:t>NHTS</a:t>
                      </a:r>
                      <a:r>
                        <a:rPr lang="en-US" dirty="0"/>
                        <a:t> Caltrans</a:t>
                      </a:r>
                    </a:p>
                  </a:txBody>
                  <a:tcPr/>
                </a:tc>
                <a:tc>
                  <a:txBody>
                    <a:bodyPr/>
                    <a:lstStyle/>
                    <a:p>
                      <a:pPr algn="ctr"/>
                      <a:r>
                        <a:rPr lang="en-US" dirty="0"/>
                        <a:t>SANDAG HTS</a:t>
                      </a:r>
                    </a:p>
                  </a:txBody>
                  <a:tcPr/>
                </a:tc>
                <a:tc>
                  <a:txBody>
                    <a:bodyPr/>
                    <a:lstStyle/>
                    <a:p>
                      <a:pPr algn="ctr"/>
                      <a:r>
                        <a:rPr lang="en-US" dirty="0" err="1"/>
                        <a:t>SACOG</a:t>
                      </a:r>
                      <a:r>
                        <a:rPr lang="en-US" dirty="0"/>
                        <a:t> HTS</a:t>
                      </a:r>
                    </a:p>
                  </a:txBody>
                  <a:tcPr/>
                </a:tc>
                <a:tc>
                  <a:txBody>
                    <a:bodyPr/>
                    <a:lstStyle/>
                    <a:p>
                      <a:pPr algn="ctr"/>
                      <a:r>
                        <a:rPr lang="en-US" dirty="0" err="1"/>
                        <a:t>SFCTA</a:t>
                      </a:r>
                      <a:r>
                        <a:rPr lang="en-US" dirty="0"/>
                        <a:t> / </a:t>
                      </a:r>
                      <a:r>
                        <a:rPr lang="en-US" dirty="0" err="1"/>
                        <a:t>MTC</a:t>
                      </a:r>
                      <a:r>
                        <a:rPr lang="en-US" dirty="0"/>
                        <a:t> </a:t>
                      </a:r>
                      <a:r>
                        <a:rPr lang="en-US" dirty="0" err="1"/>
                        <a:t>Tnc</a:t>
                      </a:r>
                      <a:endParaRPr lang="en-US" dirty="0"/>
                    </a:p>
                  </a:txBody>
                  <a:tcPr/>
                </a:tc>
                <a:extLst>
                  <a:ext uri="{0D108BD9-81ED-4DB2-BD59-A6C34878D82A}">
                    <a16:rowId xmlns:a16="http://schemas.microsoft.com/office/drawing/2014/main" val="10000"/>
                  </a:ext>
                </a:extLst>
              </a:tr>
              <a:tr h="370840">
                <a:tc>
                  <a:txBody>
                    <a:bodyPr/>
                    <a:lstStyle/>
                    <a:p>
                      <a:r>
                        <a:rPr lang="en-US" sz="1600" dirty="0">
                          <a:solidFill>
                            <a:schemeClr val="tx2"/>
                          </a:solidFill>
                        </a:rPr>
                        <a:t>Years</a:t>
                      </a:r>
                    </a:p>
                  </a:txBody>
                  <a:tcPr/>
                </a:tc>
                <a:tc>
                  <a:txBody>
                    <a:bodyPr/>
                    <a:lstStyle/>
                    <a:p>
                      <a:pPr algn="ctr"/>
                      <a:r>
                        <a:rPr lang="en-US" sz="1600" b="0" dirty="0">
                          <a:solidFill>
                            <a:schemeClr val="tx2"/>
                          </a:solidFill>
                        </a:rPr>
                        <a:t>2016-17</a:t>
                      </a:r>
                    </a:p>
                  </a:txBody>
                  <a:tcPr/>
                </a:tc>
                <a:tc>
                  <a:txBody>
                    <a:bodyPr/>
                    <a:lstStyle/>
                    <a:p>
                      <a:pPr algn="ctr"/>
                      <a:r>
                        <a:rPr lang="en-US" sz="1600" dirty="0">
                          <a:solidFill>
                            <a:schemeClr val="tx2"/>
                          </a:solidFill>
                        </a:rPr>
                        <a:t>2016-17</a:t>
                      </a:r>
                    </a:p>
                  </a:txBody>
                  <a:tcPr/>
                </a:tc>
                <a:tc>
                  <a:txBody>
                    <a:bodyPr/>
                    <a:lstStyle/>
                    <a:p>
                      <a:pPr algn="ctr"/>
                      <a:r>
                        <a:rPr lang="en-US" sz="1600" dirty="0">
                          <a:solidFill>
                            <a:schemeClr val="tx2"/>
                          </a:solidFill>
                        </a:rPr>
                        <a:t>2016-17</a:t>
                      </a:r>
                    </a:p>
                  </a:txBody>
                  <a:tcPr/>
                </a:tc>
                <a:tc>
                  <a:txBody>
                    <a:bodyPr/>
                    <a:lstStyle/>
                    <a:p>
                      <a:pPr algn="ctr"/>
                      <a:r>
                        <a:rPr lang="en-US" sz="1600" dirty="0">
                          <a:solidFill>
                            <a:schemeClr val="tx2"/>
                          </a:solidFill>
                        </a:rPr>
                        <a:t>2018</a:t>
                      </a:r>
                    </a:p>
                  </a:txBody>
                  <a:tcPr/>
                </a:tc>
                <a:tc>
                  <a:txBody>
                    <a:bodyPr/>
                    <a:lstStyle/>
                    <a:p>
                      <a:pPr algn="ctr"/>
                      <a:r>
                        <a:rPr lang="en-US" sz="1600" dirty="0">
                          <a:solidFill>
                            <a:schemeClr val="tx2"/>
                          </a:solidFill>
                        </a:rPr>
                        <a:t>2018-19</a:t>
                      </a:r>
                    </a:p>
                  </a:txBody>
                  <a:tcPr/>
                </a:tc>
                <a:extLst>
                  <a:ext uri="{0D108BD9-81ED-4DB2-BD59-A6C34878D82A}">
                    <a16:rowId xmlns:a16="http://schemas.microsoft.com/office/drawing/2014/main" val="10001"/>
                  </a:ext>
                </a:extLst>
              </a:tr>
              <a:tr h="370840">
                <a:tc>
                  <a:txBody>
                    <a:bodyPr/>
                    <a:lstStyle/>
                    <a:p>
                      <a:r>
                        <a:rPr lang="en-US" sz="1600" dirty="0">
                          <a:solidFill>
                            <a:schemeClr val="tx2"/>
                          </a:solidFill>
                        </a:rPr>
                        <a:t>Households (approx.)</a:t>
                      </a:r>
                    </a:p>
                  </a:txBody>
                  <a:tcPr/>
                </a:tc>
                <a:tc>
                  <a:txBody>
                    <a:bodyPr/>
                    <a:lstStyle/>
                    <a:p>
                      <a:pPr algn="ctr"/>
                      <a:r>
                        <a:rPr lang="en-US" sz="1600" b="0" dirty="0">
                          <a:solidFill>
                            <a:schemeClr val="tx2"/>
                          </a:solidFill>
                        </a:rPr>
                        <a:t>130,000</a:t>
                      </a:r>
                    </a:p>
                  </a:txBody>
                  <a:tcPr/>
                </a:tc>
                <a:tc>
                  <a:txBody>
                    <a:bodyPr/>
                    <a:lstStyle/>
                    <a:p>
                      <a:pPr algn="ctr"/>
                      <a:r>
                        <a:rPr lang="en-US" sz="1600" dirty="0">
                          <a:solidFill>
                            <a:schemeClr val="tx2"/>
                          </a:solidFill>
                        </a:rPr>
                        <a:t>26,000</a:t>
                      </a:r>
                    </a:p>
                  </a:txBody>
                  <a:tcPr/>
                </a:tc>
                <a:tc>
                  <a:txBody>
                    <a:bodyPr/>
                    <a:lstStyle/>
                    <a:p>
                      <a:pPr algn="ctr"/>
                      <a:r>
                        <a:rPr lang="en-US" sz="1600" dirty="0">
                          <a:solidFill>
                            <a:schemeClr val="tx2"/>
                          </a:solidFill>
                        </a:rPr>
                        <a:t>6,200</a:t>
                      </a:r>
                    </a:p>
                  </a:txBody>
                  <a:tcPr/>
                </a:tc>
                <a:tc>
                  <a:txBody>
                    <a:bodyPr/>
                    <a:lstStyle/>
                    <a:p>
                      <a:pPr algn="ctr"/>
                      <a:r>
                        <a:rPr lang="en-US" sz="1600" dirty="0">
                          <a:solidFill>
                            <a:schemeClr val="tx2"/>
                          </a:solidFill>
                        </a:rPr>
                        <a:t>4,000</a:t>
                      </a:r>
                    </a:p>
                  </a:txBody>
                  <a:tcPr/>
                </a:tc>
                <a:tc>
                  <a:txBody>
                    <a:bodyPr/>
                    <a:lstStyle/>
                    <a:p>
                      <a:pPr algn="ctr"/>
                      <a:r>
                        <a:rPr lang="en-US" sz="1600" dirty="0">
                          <a:solidFill>
                            <a:schemeClr val="tx2"/>
                          </a:solidFill>
                        </a:rPr>
                        <a:t>4,500</a:t>
                      </a:r>
                    </a:p>
                  </a:txBody>
                  <a:tcPr/>
                </a:tc>
                <a:extLst>
                  <a:ext uri="{0D108BD9-81ED-4DB2-BD59-A6C34878D82A}">
                    <a16:rowId xmlns:a16="http://schemas.microsoft.com/office/drawing/2014/main" val="10002"/>
                  </a:ext>
                </a:extLst>
              </a:tr>
              <a:tr h="370840">
                <a:tc>
                  <a:txBody>
                    <a:bodyPr/>
                    <a:lstStyle/>
                    <a:p>
                      <a:r>
                        <a:rPr lang="en-US" sz="1600" dirty="0">
                          <a:solidFill>
                            <a:schemeClr val="tx2"/>
                          </a:solidFill>
                        </a:rPr>
                        <a:t>Vehicles (approx.)</a:t>
                      </a:r>
                    </a:p>
                  </a:txBody>
                  <a:tcPr/>
                </a:tc>
                <a:tc>
                  <a:txBody>
                    <a:bodyPr/>
                    <a:lstStyle/>
                    <a:p>
                      <a:pPr algn="ctr"/>
                      <a:r>
                        <a:rPr lang="en-US" sz="1600" b="0" dirty="0">
                          <a:solidFill>
                            <a:schemeClr val="tx2"/>
                          </a:solidFill>
                        </a:rPr>
                        <a:t>256,000</a:t>
                      </a:r>
                    </a:p>
                  </a:txBody>
                  <a:tcPr/>
                </a:tc>
                <a:tc>
                  <a:txBody>
                    <a:bodyPr/>
                    <a:lstStyle/>
                    <a:p>
                      <a:pPr algn="ctr"/>
                      <a:r>
                        <a:rPr lang="en-US" sz="1600" dirty="0">
                          <a:solidFill>
                            <a:schemeClr val="tx2"/>
                          </a:solidFill>
                        </a:rPr>
                        <a:t>52,000</a:t>
                      </a:r>
                    </a:p>
                  </a:txBody>
                  <a:tcPr/>
                </a:tc>
                <a:tc>
                  <a:txBody>
                    <a:bodyPr/>
                    <a:lstStyle/>
                    <a:p>
                      <a:pPr algn="ctr"/>
                      <a:r>
                        <a:rPr lang="en-US" sz="1600" dirty="0">
                          <a:solidFill>
                            <a:schemeClr val="tx2"/>
                          </a:solidFill>
                        </a:rPr>
                        <a:t>10,000</a:t>
                      </a:r>
                    </a:p>
                  </a:txBody>
                  <a:tcPr/>
                </a:tc>
                <a:tc>
                  <a:txBody>
                    <a:bodyPr/>
                    <a:lstStyle/>
                    <a:p>
                      <a:pPr algn="ctr"/>
                      <a:r>
                        <a:rPr lang="en-US" sz="1600" dirty="0">
                          <a:solidFill>
                            <a:schemeClr val="tx2"/>
                          </a:solidFill>
                        </a:rPr>
                        <a:t>6,600</a:t>
                      </a:r>
                    </a:p>
                  </a:txBody>
                  <a:tcPr/>
                </a:tc>
                <a:tc>
                  <a:txBody>
                    <a:bodyPr/>
                    <a:lstStyle/>
                    <a:p>
                      <a:pPr algn="ctr"/>
                      <a:r>
                        <a:rPr lang="en-US" sz="1600" dirty="0">
                          <a:solidFill>
                            <a:schemeClr val="tx2"/>
                          </a:solidFill>
                        </a:rPr>
                        <a:t>5,500</a:t>
                      </a:r>
                    </a:p>
                  </a:txBody>
                  <a:tcPr/>
                </a:tc>
                <a:extLst>
                  <a:ext uri="{0D108BD9-81ED-4DB2-BD59-A6C34878D82A}">
                    <a16:rowId xmlns:a16="http://schemas.microsoft.com/office/drawing/2014/main" val="10003"/>
                  </a:ext>
                </a:extLst>
              </a:tr>
              <a:tr h="370840">
                <a:tc>
                  <a:txBody>
                    <a:bodyPr/>
                    <a:lstStyle/>
                    <a:p>
                      <a:r>
                        <a:rPr lang="en-US" sz="1600" dirty="0">
                          <a:solidFill>
                            <a:schemeClr val="tx2"/>
                          </a:solidFill>
                        </a:rPr>
                        <a:t>Body type coded?</a:t>
                      </a:r>
                    </a:p>
                  </a:txBody>
                  <a:tcPr/>
                </a:tc>
                <a:tc>
                  <a:txBody>
                    <a:bodyPr/>
                    <a:lstStyle/>
                    <a:p>
                      <a:pPr algn="ctr"/>
                      <a:r>
                        <a:rPr lang="en-US" sz="1600" b="0" dirty="0">
                          <a:solidFill>
                            <a:schemeClr val="tx2"/>
                          </a:solidFill>
                        </a:rPr>
                        <a:t>Yes</a:t>
                      </a:r>
                    </a:p>
                  </a:txBody>
                  <a:tcPr/>
                </a:tc>
                <a:tc>
                  <a:txBody>
                    <a:bodyPr/>
                    <a:lstStyle/>
                    <a:p>
                      <a:pPr algn="ctr"/>
                      <a:r>
                        <a:rPr lang="en-US" sz="1600" dirty="0">
                          <a:solidFill>
                            <a:schemeClr val="tx2"/>
                          </a:solidFill>
                        </a:rPr>
                        <a:t>Yes</a:t>
                      </a:r>
                    </a:p>
                  </a:txBody>
                  <a:tcPr/>
                </a:tc>
                <a:tc>
                  <a:txBody>
                    <a:bodyPr/>
                    <a:lstStyle/>
                    <a:p>
                      <a:pPr algn="ctr"/>
                      <a:r>
                        <a:rPr lang="en-US" sz="1600" dirty="0">
                          <a:solidFill>
                            <a:schemeClr val="tx2"/>
                          </a:solidFill>
                        </a:rPr>
                        <a:t>No</a:t>
                      </a:r>
                    </a:p>
                  </a:txBody>
                  <a:tcPr/>
                </a:tc>
                <a:tc>
                  <a:txBody>
                    <a:bodyPr/>
                    <a:lstStyle/>
                    <a:p>
                      <a:pPr algn="ctr"/>
                      <a:r>
                        <a:rPr lang="en-US" sz="1600" dirty="0">
                          <a:solidFill>
                            <a:schemeClr val="tx2"/>
                          </a:solidFill>
                        </a:rPr>
                        <a:t>No</a:t>
                      </a:r>
                    </a:p>
                  </a:txBody>
                  <a:tcPr/>
                </a:tc>
                <a:tc>
                  <a:txBody>
                    <a:bodyPr/>
                    <a:lstStyle/>
                    <a:p>
                      <a:pPr algn="ctr"/>
                      <a:r>
                        <a:rPr lang="en-US" sz="1600" dirty="0">
                          <a:solidFill>
                            <a:schemeClr val="tx2"/>
                          </a:solidFill>
                        </a:rPr>
                        <a:t>No</a:t>
                      </a:r>
                    </a:p>
                  </a:txBody>
                  <a:tcPr/>
                </a:tc>
                <a:extLst>
                  <a:ext uri="{0D108BD9-81ED-4DB2-BD59-A6C34878D82A}">
                    <a16:rowId xmlns:a16="http://schemas.microsoft.com/office/drawing/2014/main" val="10004"/>
                  </a:ext>
                </a:extLst>
              </a:tr>
              <a:tr h="370840">
                <a:tc>
                  <a:txBody>
                    <a:bodyPr/>
                    <a:lstStyle/>
                    <a:p>
                      <a:r>
                        <a:rPr lang="en-US" sz="1600" dirty="0">
                          <a:solidFill>
                            <a:schemeClr val="tx2"/>
                          </a:solidFill>
                        </a:rPr>
                        <a:t>Fuel type data complete?</a:t>
                      </a:r>
                    </a:p>
                  </a:txBody>
                  <a:tcPr/>
                </a:tc>
                <a:tc>
                  <a:txBody>
                    <a:bodyPr/>
                    <a:lstStyle/>
                    <a:p>
                      <a:pPr algn="ctr"/>
                      <a:r>
                        <a:rPr lang="en-US" sz="1600" b="0" dirty="0">
                          <a:solidFill>
                            <a:schemeClr val="tx2"/>
                          </a:solidFill>
                        </a:rPr>
                        <a:t>Yes</a:t>
                      </a:r>
                    </a:p>
                  </a:txBody>
                  <a:tcPr/>
                </a:tc>
                <a:tc>
                  <a:txBody>
                    <a:bodyPr/>
                    <a:lstStyle/>
                    <a:p>
                      <a:pPr algn="ctr"/>
                      <a:r>
                        <a:rPr lang="en-US" sz="1600" dirty="0">
                          <a:solidFill>
                            <a:schemeClr val="tx2"/>
                          </a:solidFill>
                        </a:rPr>
                        <a:t>Yes</a:t>
                      </a:r>
                    </a:p>
                  </a:txBody>
                  <a:tcPr/>
                </a:tc>
                <a:tc>
                  <a:txBody>
                    <a:bodyPr/>
                    <a:lstStyle/>
                    <a:p>
                      <a:pPr algn="ctr"/>
                      <a:r>
                        <a:rPr lang="en-US" sz="1600" dirty="0">
                          <a:solidFill>
                            <a:schemeClr val="tx2"/>
                          </a:solidFill>
                        </a:rPr>
                        <a:t>Yes, but no QA/QC</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chemeClr val="tx2"/>
                          </a:solidFill>
                        </a:rPr>
                        <a:t>Yes, but no QA/QC</a:t>
                      </a:r>
                    </a:p>
                  </a:txBody>
                  <a:tcPr/>
                </a:tc>
                <a:tc>
                  <a:txBody>
                    <a:bodyPr/>
                    <a:lstStyle/>
                    <a:p>
                      <a:pPr algn="ctr"/>
                      <a:r>
                        <a:rPr lang="en-US" sz="1600" dirty="0">
                          <a:solidFill>
                            <a:schemeClr val="tx2"/>
                          </a:solidFill>
                        </a:rPr>
                        <a:t>No</a:t>
                      </a:r>
                    </a:p>
                  </a:txBody>
                  <a:tcPr/>
                </a:tc>
                <a:extLst>
                  <a:ext uri="{0D108BD9-81ED-4DB2-BD59-A6C34878D82A}">
                    <a16:rowId xmlns:a16="http://schemas.microsoft.com/office/drawing/2014/main" val="10005"/>
                  </a:ext>
                </a:extLst>
              </a:tr>
              <a:tr h="370840">
                <a:tc>
                  <a:txBody>
                    <a:bodyPr/>
                    <a:lstStyle/>
                    <a:p>
                      <a:r>
                        <a:rPr lang="en-US" sz="1600" dirty="0">
                          <a:solidFill>
                            <a:schemeClr val="tx2"/>
                          </a:solidFill>
                        </a:rPr>
                        <a:t>Commute and trip distances available?</a:t>
                      </a:r>
                    </a:p>
                  </a:txBody>
                  <a:tcPr/>
                </a:tc>
                <a:tc>
                  <a:txBody>
                    <a:bodyPr/>
                    <a:lstStyle/>
                    <a:p>
                      <a:pPr algn="ctr"/>
                      <a:r>
                        <a:rPr lang="en-US" sz="1600" b="0" dirty="0">
                          <a:solidFill>
                            <a:schemeClr val="tx2"/>
                          </a:solidFill>
                        </a:rPr>
                        <a:t>Yes</a:t>
                      </a:r>
                    </a:p>
                  </a:txBody>
                  <a:tcPr/>
                </a:tc>
                <a:tc>
                  <a:txBody>
                    <a:bodyPr/>
                    <a:lstStyle/>
                    <a:p>
                      <a:pPr algn="ctr"/>
                      <a:r>
                        <a:rPr lang="en-US" sz="1600" dirty="0">
                          <a:solidFill>
                            <a:schemeClr val="tx2"/>
                          </a:solidFill>
                        </a:rPr>
                        <a:t>Yes</a:t>
                      </a:r>
                    </a:p>
                  </a:txBody>
                  <a:tcPr/>
                </a:tc>
                <a:tc>
                  <a:txBody>
                    <a:bodyPr/>
                    <a:lstStyle/>
                    <a:p>
                      <a:pPr algn="ctr"/>
                      <a:r>
                        <a:rPr lang="en-US" sz="1600" dirty="0">
                          <a:solidFill>
                            <a:schemeClr val="tx2"/>
                          </a:solidFill>
                        </a:rPr>
                        <a:t>From GIS and skims</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chemeClr val="tx2"/>
                          </a:solidFill>
                        </a:rPr>
                        <a:t>From GIS and skims</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chemeClr val="tx2"/>
                          </a:solidFill>
                        </a:rPr>
                        <a:t>From GIS and skims</a:t>
                      </a:r>
                    </a:p>
                  </a:txBody>
                  <a:tcPr/>
                </a:tc>
                <a:extLst>
                  <a:ext uri="{0D108BD9-81ED-4DB2-BD59-A6C34878D82A}">
                    <a16:rowId xmlns:a16="http://schemas.microsoft.com/office/drawing/2014/main" val="10006"/>
                  </a:ext>
                </a:extLst>
              </a:tr>
              <a:tr h="370840">
                <a:tc>
                  <a:txBody>
                    <a:bodyPr/>
                    <a:lstStyle/>
                    <a:p>
                      <a:r>
                        <a:rPr lang="en-US" sz="1600" dirty="0">
                          <a:solidFill>
                            <a:schemeClr val="tx2"/>
                          </a:solidFill>
                        </a:rPr>
                        <a:t>Residence land use and area type data</a:t>
                      </a:r>
                    </a:p>
                  </a:txBody>
                  <a:tcPr/>
                </a:tc>
                <a:tc>
                  <a:txBody>
                    <a:bodyPr/>
                    <a:lstStyle/>
                    <a:p>
                      <a:pPr algn="ctr"/>
                      <a:r>
                        <a:rPr lang="en-US" sz="1600" b="0" dirty="0">
                          <a:solidFill>
                            <a:schemeClr val="tx2"/>
                          </a:solidFill>
                        </a:rPr>
                        <a:t>Census BG densities</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chemeClr val="tx2"/>
                          </a:solidFill>
                        </a:rPr>
                        <a:t>Census BG densities</a:t>
                      </a:r>
                    </a:p>
                  </a:txBody>
                  <a:tcPr/>
                </a:tc>
                <a:tc>
                  <a:txBody>
                    <a:bodyPr/>
                    <a:lstStyle/>
                    <a:p>
                      <a:pPr algn="ctr"/>
                      <a:r>
                        <a:rPr lang="en-US" sz="1600" dirty="0">
                          <a:solidFill>
                            <a:schemeClr val="tx2"/>
                          </a:solidFill>
                        </a:rPr>
                        <a:t>From GIS and ACS</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chemeClr val="tx2"/>
                          </a:solidFill>
                        </a:rPr>
                        <a:t>From GIS and ACS</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chemeClr val="tx2"/>
                          </a:solidFill>
                        </a:rPr>
                        <a:t>From GIS and ACS</a:t>
                      </a:r>
                    </a:p>
                  </a:txBody>
                  <a:tcPr/>
                </a:tc>
                <a:extLst>
                  <a:ext uri="{0D108BD9-81ED-4DB2-BD59-A6C34878D82A}">
                    <a16:rowId xmlns:a16="http://schemas.microsoft.com/office/drawing/2014/main" val="3725840878"/>
                  </a:ext>
                </a:extLst>
              </a:tr>
              <a:tr h="370840">
                <a:tc>
                  <a:txBody>
                    <a:bodyPr/>
                    <a:lstStyle/>
                    <a:p>
                      <a:r>
                        <a:rPr lang="en-US" sz="1600" dirty="0">
                          <a:solidFill>
                            <a:schemeClr val="tx2"/>
                          </a:solidFill>
                        </a:rPr>
                        <a:t>Travel data for full </a:t>
                      </a:r>
                      <a:r>
                        <a:rPr lang="en-US" sz="1600" dirty="0" err="1">
                          <a:solidFill>
                            <a:schemeClr val="tx2"/>
                          </a:solidFill>
                        </a:rPr>
                        <a:t>hh</a:t>
                      </a:r>
                      <a:r>
                        <a:rPr lang="en-US" sz="1600" dirty="0">
                          <a:solidFill>
                            <a:schemeClr val="tx2"/>
                          </a:solidFill>
                        </a:rPr>
                        <a:t>?</a:t>
                      </a:r>
                    </a:p>
                  </a:txBody>
                  <a:tcPr/>
                </a:tc>
                <a:tc>
                  <a:txBody>
                    <a:bodyPr/>
                    <a:lstStyle/>
                    <a:p>
                      <a:pPr algn="ctr"/>
                      <a:r>
                        <a:rPr lang="en-US" sz="1600" b="0" dirty="0">
                          <a:solidFill>
                            <a:schemeClr val="tx2"/>
                          </a:solidFill>
                        </a:rPr>
                        <a:t>Yes</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chemeClr val="tx2"/>
                          </a:solidFill>
                        </a:rPr>
                        <a:t>Yes</a:t>
                      </a:r>
                    </a:p>
                  </a:txBody>
                  <a:tcPr/>
                </a:tc>
                <a:tc>
                  <a:txBody>
                    <a:bodyPr/>
                    <a:lstStyle/>
                    <a:p>
                      <a:pPr algn="ctr"/>
                      <a:r>
                        <a:rPr lang="en-US" sz="1600" dirty="0">
                          <a:solidFill>
                            <a:schemeClr val="tx2"/>
                          </a:solidFill>
                        </a:rPr>
                        <a:t>Yes</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chemeClr val="tx2"/>
                          </a:solidFill>
                        </a:rPr>
                        <a:t>Yes</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chemeClr val="tx2"/>
                          </a:solidFill>
                        </a:rPr>
                        <a:t>No</a:t>
                      </a:r>
                    </a:p>
                  </a:txBody>
                  <a:tcPr/>
                </a:tc>
                <a:extLst>
                  <a:ext uri="{0D108BD9-81ED-4DB2-BD59-A6C34878D82A}">
                    <a16:rowId xmlns:a16="http://schemas.microsoft.com/office/drawing/2014/main" val="1457030132"/>
                  </a:ext>
                </a:extLst>
              </a:tr>
              <a:tr h="370840">
                <a:tc>
                  <a:txBody>
                    <a:bodyPr/>
                    <a:lstStyle/>
                    <a:p>
                      <a:r>
                        <a:rPr lang="en-US" sz="1600" dirty="0">
                          <a:solidFill>
                            <a:schemeClr val="tx2"/>
                          </a:solidFill>
                        </a:rPr>
                        <a:t>Publicly available</a:t>
                      </a:r>
                    </a:p>
                  </a:txBody>
                  <a:tcPr/>
                </a:tc>
                <a:tc>
                  <a:txBody>
                    <a:bodyPr/>
                    <a:lstStyle/>
                    <a:p>
                      <a:pPr algn="ctr"/>
                      <a:r>
                        <a:rPr lang="en-US" sz="1600" b="0" dirty="0">
                          <a:solidFill>
                            <a:schemeClr val="tx2"/>
                          </a:solidFill>
                        </a:rPr>
                        <a:t>Yes</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chemeClr val="tx2"/>
                          </a:solidFill>
                        </a:rPr>
                        <a:t>No</a:t>
                      </a:r>
                    </a:p>
                  </a:txBody>
                  <a:tcPr/>
                </a:tc>
                <a:tc>
                  <a:txBody>
                    <a:bodyPr/>
                    <a:lstStyle/>
                    <a:p>
                      <a:pPr algn="ctr"/>
                      <a:r>
                        <a:rPr lang="en-US" sz="1600" dirty="0">
                          <a:solidFill>
                            <a:schemeClr val="tx2"/>
                          </a:solidFill>
                        </a:rPr>
                        <a:t>No</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chemeClr val="tx2"/>
                          </a:solidFill>
                        </a:rPr>
                        <a:t>No</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chemeClr val="tx2"/>
                          </a:solidFill>
                        </a:rPr>
                        <a:t>No</a:t>
                      </a:r>
                    </a:p>
                  </a:txBody>
                  <a:tcPr/>
                </a:tc>
                <a:extLst>
                  <a:ext uri="{0D108BD9-81ED-4DB2-BD59-A6C34878D82A}">
                    <a16:rowId xmlns:a16="http://schemas.microsoft.com/office/drawing/2014/main" val="1002680288"/>
                  </a:ext>
                </a:extLst>
              </a:tr>
              <a:tr h="370840">
                <a:tc>
                  <a:txBody>
                    <a:bodyPr/>
                    <a:lstStyle/>
                    <a:p>
                      <a:r>
                        <a:rPr lang="en-US" sz="1600" dirty="0">
                          <a:solidFill>
                            <a:schemeClr val="tx2"/>
                          </a:solidFill>
                        </a:rPr>
                        <a:t>Representative for…</a:t>
                      </a:r>
                    </a:p>
                  </a:txBody>
                  <a:tcPr/>
                </a:tc>
                <a:tc>
                  <a:txBody>
                    <a:bodyPr/>
                    <a:lstStyle/>
                    <a:p>
                      <a:pPr algn="ctr"/>
                      <a:r>
                        <a:rPr lang="en-US" sz="1600" b="0" dirty="0">
                          <a:solidFill>
                            <a:schemeClr val="tx2"/>
                          </a:solidFill>
                        </a:rPr>
                        <a:t>US, region</a:t>
                      </a:r>
                    </a:p>
                  </a:txBody>
                  <a:tcPr/>
                </a:tc>
                <a:tc>
                  <a:txBody>
                    <a:bodyPr/>
                    <a:lstStyle/>
                    <a:p>
                      <a:pPr algn="ctr"/>
                      <a:r>
                        <a:rPr lang="en-US" sz="1600" dirty="0">
                          <a:solidFill>
                            <a:schemeClr val="tx2"/>
                          </a:solidFill>
                        </a:rPr>
                        <a:t>CA, region</a:t>
                      </a:r>
                    </a:p>
                  </a:txBody>
                  <a:tcPr/>
                </a:tc>
                <a:tc>
                  <a:txBody>
                    <a:bodyPr/>
                    <a:lstStyle/>
                    <a:p>
                      <a:pPr algn="ctr"/>
                      <a:r>
                        <a:rPr lang="en-US" sz="1600" dirty="0">
                          <a:solidFill>
                            <a:schemeClr val="tx2"/>
                          </a:solidFill>
                        </a:rPr>
                        <a:t>region</a:t>
                      </a:r>
                    </a:p>
                  </a:txBody>
                  <a:tcPr/>
                </a:tc>
                <a:tc>
                  <a:txBody>
                    <a:bodyPr/>
                    <a:lstStyle/>
                    <a:p>
                      <a:pPr algn="ctr"/>
                      <a:r>
                        <a:rPr lang="en-US" sz="1600" dirty="0">
                          <a:solidFill>
                            <a:schemeClr val="tx2"/>
                          </a:solidFill>
                        </a:rPr>
                        <a:t>region</a:t>
                      </a:r>
                    </a:p>
                  </a:txBody>
                  <a:tcPr/>
                </a:tc>
                <a:tc>
                  <a:txBody>
                    <a:bodyPr/>
                    <a:lstStyle/>
                    <a:p>
                      <a:pPr algn="ctr"/>
                      <a:r>
                        <a:rPr lang="en-US" sz="1600" dirty="0">
                          <a:solidFill>
                            <a:schemeClr val="tx2"/>
                          </a:solidFill>
                        </a:rPr>
                        <a:t>region</a:t>
                      </a:r>
                    </a:p>
                  </a:txBody>
                  <a:tcPr/>
                </a:tc>
                <a:extLst>
                  <a:ext uri="{0D108BD9-81ED-4DB2-BD59-A6C34878D82A}">
                    <a16:rowId xmlns:a16="http://schemas.microsoft.com/office/drawing/2014/main" val="449895564"/>
                  </a:ext>
                </a:extLst>
              </a:tr>
            </a:tbl>
          </a:graphicData>
        </a:graphic>
      </p:graphicFrame>
    </p:spTree>
    <p:extLst>
      <p:ext uri="{BB962C8B-B14F-4D97-AF65-F5344CB8AC3E}">
        <p14:creationId xmlns:p14="http://schemas.microsoft.com/office/powerpoint/2010/main" val="899642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5A8A5-2D12-4971-8D73-4252D97BC5EF}"/>
              </a:ext>
            </a:extLst>
          </p:cNvPr>
          <p:cNvSpPr>
            <a:spLocks noGrp="1"/>
          </p:cNvSpPr>
          <p:nvPr>
            <p:ph type="title"/>
          </p:nvPr>
        </p:nvSpPr>
        <p:spPr/>
        <p:txBody>
          <a:bodyPr/>
          <a:lstStyle/>
          <a:p>
            <a:r>
              <a:rPr lang="en-US" dirty="0"/>
              <a:t>Proposed vehicle types: combination of body type, fuel type, and age group.</a:t>
            </a:r>
          </a:p>
        </p:txBody>
      </p:sp>
      <p:graphicFrame>
        <p:nvGraphicFramePr>
          <p:cNvPr id="4" name="Table Placeholder 3">
            <a:extLst>
              <a:ext uri="{FF2B5EF4-FFF2-40B4-BE49-F238E27FC236}">
                <a16:creationId xmlns:a16="http://schemas.microsoft.com/office/drawing/2014/main" id="{10AEF257-0DDC-44B9-9FEA-FF52D1D5A009}"/>
              </a:ext>
            </a:extLst>
          </p:cNvPr>
          <p:cNvGraphicFramePr>
            <a:graphicFrameLocks noGrp="1"/>
          </p:cNvGraphicFramePr>
          <p:nvPr>
            <p:ph type="tbl" sz="quarter" idx="10"/>
            <p:extLst>
              <p:ext uri="{D42A27DB-BD31-4B8C-83A1-F6EECF244321}">
                <p14:modId xmlns:p14="http://schemas.microsoft.com/office/powerpoint/2010/main" val="3889687427"/>
              </p:ext>
            </p:extLst>
          </p:nvPr>
        </p:nvGraphicFramePr>
        <p:xfrm>
          <a:off x="3562349" y="2261394"/>
          <a:ext cx="2569634" cy="3529965"/>
        </p:xfrm>
        <a:graphic>
          <a:graphicData uri="http://schemas.openxmlformats.org/drawingml/2006/table">
            <a:tbl>
              <a:tblPr>
                <a:tableStyleId>{5C22544A-7EE6-4342-B048-85BDC9FD1C3A}</a:tableStyleId>
              </a:tblPr>
              <a:tblGrid>
                <a:gridCol w="1246073">
                  <a:extLst>
                    <a:ext uri="{9D8B030D-6E8A-4147-A177-3AD203B41FA5}">
                      <a16:colId xmlns:a16="http://schemas.microsoft.com/office/drawing/2014/main" val="3251392038"/>
                    </a:ext>
                  </a:extLst>
                </a:gridCol>
                <a:gridCol w="699408">
                  <a:extLst>
                    <a:ext uri="{9D8B030D-6E8A-4147-A177-3AD203B41FA5}">
                      <a16:colId xmlns:a16="http://schemas.microsoft.com/office/drawing/2014/main" val="1056947831"/>
                    </a:ext>
                  </a:extLst>
                </a:gridCol>
                <a:gridCol w="624153">
                  <a:extLst>
                    <a:ext uri="{9D8B030D-6E8A-4147-A177-3AD203B41FA5}">
                      <a16:colId xmlns:a16="http://schemas.microsoft.com/office/drawing/2014/main" val="1043543850"/>
                    </a:ext>
                  </a:extLst>
                </a:gridCol>
              </a:tblGrid>
              <a:tr h="476250">
                <a:tc>
                  <a:txBody>
                    <a:bodyPr/>
                    <a:lstStyle/>
                    <a:p>
                      <a:pPr algn="l" fontAlgn="b"/>
                      <a:r>
                        <a:rPr lang="en-US" sz="1400" b="1" u="none" strike="noStrike" dirty="0">
                          <a:effectLst/>
                        </a:rPr>
                        <a:t> </a:t>
                      </a:r>
                      <a:endParaRPr lang="en-US" sz="1400" b="1"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400" b="1" u="none" strike="noStrike">
                          <a:effectLst/>
                        </a:rPr>
                        <a:t>Cases</a:t>
                      </a:r>
                      <a:endParaRPr lang="en-US" sz="1400" b="1"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400" b="1" i="0" u="none" strike="noStrike" dirty="0">
                          <a:solidFill>
                            <a:srgbClr val="000000"/>
                          </a:solidFill>
                          <a:effectLst/>
                          <a:latin typeface="Arial" panose="020B0604020202020204" pitchFamily="34" charset="0"/>
                        </a:rPr>
                        <a:t>%</a:t>
                      </a:r>
                    </a:p>
                  </a:txBody>
                  <a:tcPr marL="9525" marR="9525" marT="9525" marB="0" anchor="b"/>
                </a:tc>
                <a:extLst>
                  <a:ext uri="{0D108BD9-81ED-4DB2-BD59-A6C34878D82A}">
                    <a16:rowId xmlns:a16="http://schemas.microsoft.com/office/drawing/2014/main" val="4204608951"/>
                  </a:ext>
                </a:extLst>
              </a:tr>
              <a:tr h="171450">
                <a:tc>
                  <a:txBody>
                    <a:bodyPr/>
                    <a:lstStyle/>
                    <a:p>
                      <a:pPr algn="l" fontAlgn="t"/>
                      <a:r>
                        <a:rPr lang="en-US" sz="1400" b="1" u="none" strike="noStrike" dirty="0">
                          <a:effectLst/>
                        </a:rPr>
                        <a:t>gas</a:t>
                      </a:r>
                      <a:endParaRPr lang="en-US" sz="1400" b="1" i="0" u="none" strike="noStrike" dirty="0">
                        <a:solidFill>
                          <a:srgbClr val="000000"/>
                        </a:solidFill>
                        <a:effectLst/>
                        <a:latin typeface="Arial" panose="020B0604020202020204" pitchFamily="34" charset="0"/>
                      </a:endParaRPr>
                    </a:p>
                  </a:txBody>
                  <a:tcPr marL="9525" marR="9525" marT="9525" marB="0"/>
                </a:tc>
                <a:tc>
                  <a:txBody>
                    <a:bodyPr/>
                    <a:lstStyle/>
                    <a:p>
                      <a:pPr algn="r" fontAlgn="ctr"/>
                      <a:r>
                        <a:rPr lang="en-US" sz="1400" b="1" u="none" strike="noStrike">
                          <a:effectLst/>
                        </a:rPr>
                        <a:t>  241,759 </a:t>
                      </a:r>
                      <a:endParaRPr lang="en-US" sz="1400" b="1"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n-US" sz="1400" b="1" u="none" strike="noStrike">
                          <a:effectLst/>
                        </a:rPr>
                        <a:t>94.4</a:t>
                      </a:r>
                      <a:endParaRPr lang="en-US"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916358052"/>
                  </a:ext>
                </a:extLst>
              </a:tr>
              <a:tr h="161925">
                <a:tc>
                  <a:txBody>
                    <a:bodyPr/>
                    <a:lstStyle/>
                    <a:p>
                      <a:pPr algn="l" fontAlgn="t"/>
                      <a:r>
                        <a:rPr lang="en-US" sz="1400" b="1" u="none" strike="noStrike" dirty="0">
                          <a:effectLst/>
                        </a:rPr>
                        <a:t>diesel</a:t>
                      </a:r>
                      <a:endParaRPr lang="en-US" sz="1400" b="1" i="0" u="none" strike="noStrike" dirty="0">
                        <a:solidFill>
                          <a:srgbClr val="000000"/>
                        </a:solidFill>
                        <a:effectLst/>
                        <a:latin typeface="Arial" panose="020B0604020202020204" pitchFamily="34" charset="0"/>
                      </a:endParaRPr>
                    </a:p>
                  </a:txBody>
                  <a:tcPr marL="9525" marR="9525" marT="9525" marB="0"/>
                </a:tc>
                <a:tc>
                  <a:txBody>
                    <a:bodyPr/>
                    <a:lstStyle/>
                    <a:p>
                      <a:pPr algn="r" fontAlgn="ctr"/>
                      <a:r>
                        <a:rPr lang="en-US" sz="1400" b="1" u="none" strike="noStrike">
                          <a:effectLst/>
                        </a:rPr>
                        <a:t>       7,422 </a:t>
                      </a:r>
                      <a:endParaRPr lang="en-US" sz="1400" b="1"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n-US" sz="1400" b="1" u="none" strike="noStrike">
                          <a:effectLst/>
                        </a:rPr>
                        <a:t>2.9</a:t>
                      </a:r>
                      <a:endParaRPr lang="en-US"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768487194"/>
                  </a:ext>
                </a:extLst>
              </a:tr>
              <a:tr h="161925">
                <a:tc>
                  <a:txBody>
                    <a:bodyPr/>
                    <a:lstStyle/>
                    <a:p>
                      <a:pPr algn="l" fontAlgn="t"/>
                      <a:r>
                        <a:rPr lang="en-US" sz="1400" b="1" u="none" strike="noStrike" dirty="0" err="1">
                          <a:effectLst/>
                        </a:rPr>
                        <a:t>HEV</a:t>
                      </a:r>
                      <a:endParaRPr lang="en-US" sz="1400" b="1" i="0" u="none" strike="noStrike" dirty="0">
                        <a:solidFill>
                          <a:srgbClr val="000000"/>
                        </a:solidFill>
                        <a:effectLst/>
                        <a:latin typeface="Arial" panose="020B0604020202020204" pitchFamily="34" charset="0"/>
                      </a:endParaRPr>
                    </a:p>
                  </a:txBody>
                  <a:tcPr marL="9525" marR="9525" marT="9525" marB="0"/>
                </a:tc>
                <a:tc>
                  <a:txBody>
                    <a:bodyPr/>
                    <a:lstStyle/>
                    <a:p>
                      <a:pPr algn="r" fontAlgn="ctr"/>
                      <a:r>
                        <a:rPr lang="en-US" sz="1400" b="1" u="none" strike="noStrike" dirty="0">
                          <a:effectLst/>
                        </a:rPr>
                        <a:t>       4,996 </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r>
                        <a:rPr lang="en-US" sz="1400" b="1" u="none" strike="noStrike">
                          <a:effectLst/>
                        </a:rPr>
                        <a:t>2.0</a:t>
                      </a:r>
                      <a:endParaRPr lang="en-US"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889224656"/>
                  </a:ext>
                </a:extLst>
              </a:tr>
              <a:tr h="161925">
                <a:tc>
                  <a:txBody>
                    <a:bodyPr/>
                    <a:lstStyle/>
                    <a:p>
                      <a:pPr algn="l" fontAlgn="t"/>
                      <a:r>
                        <a:rPr lang="en-US" sz="1400" b="1" u="none" strike="noStrike">
                          <a:effectLst/>
                        </a:rPr>
                        <a:t>PEV</a:t>
                      </a:r>
                      <a:endParaRPr lang="en-US" sz="1400" b="1" i="0" u="none" strike="noStrike">
                        <a:solidFill>
                          <a:srgbClr val="000000"/>
                        </a:solidFill>
                        <a:effectLst/>
                        <a:latin typeface="Arial" panose="020B0604020202020204" pitchFamily="34" charset="0"/>
                      </a:endParaRPr>
                    </a:p>
                  </a:txBody>
                  <a:tcPr marL="9525" marR="9525" marT="9525" marB="0"/>
                </a:tc>
                <a:tc>
                  <a:txBody>
                    <a:bodyPr/>
                    <a:lstStyle/>
                    <a:p>
                      <a:pPr algn="r" fontAlgn="ctr"/>
                      <a:r>
                        <a:rPr lang="en-US" sz="1400" b="1" u="none" strike="noStrike" dirty="0">
                          <a:effectLst/>
                        </a:rPr>
                        <a:t>          607 </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r>
                        <a:rPr lang="en-US" sz="1400" b="1" u="none" strike="noStrike">
                          <a:effectLst/>
                        </a:rPr>
                        <a:t>.2</a:t>
                      </a:r>
                      <a:endParaRPr lang="en-US"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910277893"/>
                  </a:ext>
                </a:extLst>
              </a:tr>
              <a:tr h="161925">
                <a:tc>
                  <a:txBody>
                    <a:bodyPr/>
                    <a:lstStyle/>
                    <a:p>
                      <a:pPr algn="l" fontAlgn="t"/>
                      <a:r>
                        <a:rPr lang="en-US" sz="1400" b="1" u="none" strike="noStrike">
                          <a:effectLst/>
                        </a:rPr>
                        <a:t>PHEV</a:t>
                      </a:r>
                      <a:endParaRPr lang="en-US" sz="1400" b="1" i="0" u="none" strike="noStrike">
                        <a:solidFill>
                          <a:srgbClr val="000000"/>
                        </a:solidFill>
                        <a:effectLst/>
                        <a:latin typeface="Arial" panose="020B0604020202020204" pitchFamily="34" charset="0"/>
                      </a:endParaRPr>
                    </a:p>
                  </a:txBody>
                  <a:tcPr marL="9525" marR="9525" marT="9525" marB="0"/>
                </a:tc>
                <a:tc>
                  <a:txBody>
                    <a:bodyPr/>
                    <a:lstStyle/>
                    <a:p>
                      <a:pPr algn="r" fontAlgn="ctr"/>
                      <a:r>
                        <a:rPr lang="en-US" sz="1400" b="1" u="none" strike="noStrike" dirty="0">
                          <a:effectLst/>
                        </a:rPr>
                        <a:t>          482 </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r>
                        <a:rPr lang="en-US" sz="1400" b="1" u="none" strike="noStrike" dirty="0">
                          <a:effectLst/>
                        </a:rPr>
                        <a:t>.2</a:t>
                      </a:r>
                      <a:endParaRPr lang="en-US" sz="1400" b="1"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775592045"/>
                  </a:ext>
                </a:extLst>
              </a:tr>
              <a:tr h="161925">
                <a:tc>
                  <a:txBody>
                    <a:bodyPr/>
                    <a:lstStyle/>
                    <a:p>
                      <a:pPr algn="l" fontAlgn="t"/>
                      <a:r>
                        <a:rPr lang="en-US" sz="1400" b="1" u="none" strike="noStrike">
                          <a:effectLst/>
                        </a:rPr>
                        <a:t>other/missing</a:t>
                      </a:r>
                      <a:endParaRPr lang="en-US" sz="1400" b="1" i="0" u="none" strike="noStrike">
                        <a:solidFill>
                          <a:srgbClr val="000000"/>
                        </a:solidFill>
                        <a:effectLst/>
                        <a:latin typeface="Arial" panose="020B0604020202020204" pitchFamily="34" charset="0"/>
                      </a:endParaRPr>
                    </a:p>
                  </a:txBody>
                  <a:tcPr marL="9525" marR="9525" marT="9525" marB="0"/>
                </a:tc>
                <a:tc>
                  <a:txBody>
                    <a:bodyPr/>
                    <a:lstStyle/>
                    <a:p>
                      <a:pPr algn="r" fontAlgn="ctr"/>
                      <a:r>
                        <a:rPr lang="en-US" sz="1400" b="1" u="none" strike="noStrike" dirty="0">
                          <a:effectLst/>
                        </a:rPr>
                        <a:t>          849 </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r>
                        <a:rPr lang="en-US" sz="1400" b="1" u="none" strike="noStrike" dirty="0">
                          <a:effectLst/>
                        </a:rPr>
                        <a:t>.3</a:t>
                      </a:r>
                      <a:endParaRPr lang="en-US" sz="1400" b="1"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128918854"/>
                  </a:ext>
                </a:extLst>
              </a:tr>
              <a:tr h="171450">
                <a:tc>
                  <a:txBody>
                    <a:bodyPr/>
                    <a:lstStyle/>
                    <a:p>
                      <a:pPr algn="l" fontAlgn="t"/>
                      <a:r>
                        <a:rPr lang="en-US" sz="1400" b="1" u="none" strike="noStrike">
                          <a:effectLst/>
                        </a:rPr>
                        <a:t>Total</a:t>
                      </a:r>
                      <a:endParaRPr lang="en-US" sz="1400" b="1" i="0" u="none" strike="noStrike">
                        <a:solidFill>
                          <a:srgbClr val="000000"/>
                        </a:solidFill>
                        <a:effectLst/>
                        <a:latin typeface="Arial" panose="020B0604020202020204" pitchFamily="34" charset="0"/>
                      </a:endParaRPr>
                    </a:p>
                  </a:txBody>
                  <a:tcPr marL="9525" marR="9525" marT="9525" marB="0"/>
                </a:tc>
                <a:tc>
                  <a:txBody>
                    <a:bodyPr/>
                    <a:lstStyle/>
                    <a:p>
                      <a:pPr algn="r" fontAlgn="ctr"/>
                      <a:r>
                        <a:rPr lang="en-US" sz="1400" b="1" u="none" strike="noStrike" dirty="0">
                          <a:effectLst/>
                        </a:rPr>
                        <a:t>  256,115 </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r>
                        <a:rPr lang="en-US" sz="1400" b="1" u="none" strike="noStrike" dirty="0">
                          <a:effectLst/>
                        </a:rPr>
                        <a:t>100.0</a:t>
                      </a:r>
                      <a:endParaRPr lang="en-US" sz="1400" b="1"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1413478"/>
                  </a:ext>
                </a:extLst>
              </a:tr>
            </a:tbl>
          </a:graphicData>
        </a:graphic>
      </p:graphicFrame>
      <p:graphicFrame>
        <p:nvGraphicFramePr>
          <p:cNvPr id="6" name="Table 5">
            <a:extLst>
              <a:ext uri="{FF2B5EF4-FFF2-40B4-BE49-F238E27FC236}">
                <a16:creationId xmlns:a16="http://schemas.microsoft.com/office/drawing/2014/main" id="{93EF090D-5691-48CD-922D-7BE192F1ED30}"/>
              </a:ext>
            </a:extLst>
          </p:cNvPr>
          <p:cNvGraphicFramePr>
            <a:graphicFrameLocks noGrp="1"/>
          </p:cNvGraphicFramePr>
          <p:nvPr>
            <p:extLst>
              <p:ext uri="{D42A27DB-BD31-4B8C-83A1-F6EECF244321}">
                <p14:modId xmlns:p14="http://schemas.microsoft.com/office/powerpoint/2010/main" val="2991500007"/>
              </p:ext>
            </p:extLst>
          </p:nvPr>
        </p:nvGraphicFramePr>
        <p:xfrm>
          <a:off x="601132" y="2261394"/>
          <a:ext cx="2622550" cy="3529965"/>
        </p:xfrm>
        <a:graphic>
          <a:graphicData uri="http://schemas.openxmlformats.org/drawingml/2006/table">
            <a:tbl>
              <a:tblPr>
                <a:tableStyleId>{5C22544A-7EE6-4342-B048-85BDC9FD1C3A}</a:tableStyleId>
              </a:tblPr>
              <a:tblGrid>
                <a:gridCol w="1246073">
                  <a:extLst>
                    <a:ext uri="{9D8B030D-6E8A-4147-A177-3AD203B41FA5}">
                      <a16:colId xmlns:a16="http://schemas.microsoft.com/office/drawing/2014/main" val="3875734076"/>
                    </a:ext>
                  </a:extLst>
                </a:gridCol>
                <a:gridCol w="703377">
                  <a:extLst>
                    <a:ext uri="{9D8B030D-6E8A-4147-A177-3AD203B41FA5}">
                      <a16:colId xmlns:a16="http://schemas.microsoft.com/office/drawing/2014/main" val="3643652429"/>
                    </a:ext>
                  </a:extLst>
                </a:gridCol>
                <a:gridCol w="673100">
                  <a:extLst>
                    <a:ext uri="{9D8B030D-6E8A-4147-A177-3AD203B41FA5}">
                      <a16:colId xmlns:a16="http://schemas.microsoft.com/office/drawing/2014/main" val="1104003923"/>
                    </a:ext>
                  </a:extLst>
                </a:gridCol>
              </a:tblGrid>
              <a:tr h="476250">
                <a:tc>
                  <a:txBody>
                    <a:bodyPr/>
                    <a:lstStyle/>
                    <a:p>
                      <a:pPr algn="l" fontAlgn="b"/>
                      <a:r>
                        <a:rPr lang="en-US" sz="1400" b="1" u="none" strike="noStrike" dirty="0">
                          <a:effectLst/>
                        </a:rPr>
                        <a:t> </a:t>
                      </a:r>
                      <a:endParaRPr lang="en-US" sz="1400" b="1"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400" b="1" u="none" strike="noStrike">
                          <a:effectLst/>
                        </a:rPr>
                        <a:t>Cases</a:t>
                      </a:r>
                      <a:endParaRPr lang="en-US" sz="1400" b="1"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400" b="1" u="none" strike="noStrike">
                          <a:effectLst/>
                        </a:rPr>
                        <a:t>%</a:t>
                      </a:r>
                      <a:endParaRPr lang="en-US" sz="1400" b="1"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982685353"/>
                  </a:ext>
                </a:extLst>
              </a:tr>
              <a:tr h="171450">
                <a:tc>
                  <a:txBody>
                    <a:bodyPr/>
                    <a:lstStyle/>
                    <a:p>
                      <a:pPr algn="l" fontAlgn="t"/>
                      <a:r>
                        <a:rPr lang="en-US" sz="1400" b="1" u="none" strike="noStrike" dirty="0">
                          <a:effectLst/>
                        </a:rPr>
                        <a:t>auto</a:t>
                      </a:r>
                      <a:endParaRPr lang="en-US" sz="1400" b="1" i="0" u="none" strike="noStrike" dirty="0">
                        <a:solidFill>
                          <a:srgbClr val="000000"/>
                        </a:solidFill>
                        <a:effectLst/>
                        <a:latin typeface="Arial" panose="020B0604020202020204" pitchFamily="34" charset="0"/>
                      </a:endParaRPr>
                    </a:p>
                  </a:txBody>
                  <a:tcPr marL="9525" marR="9525" marT="9525" marB="0"/>
                </a:tc>
                <a:tc>
                  <a:txBody>
                    <a:bodyPr/>
                    <a:lstStyle/>
                    <a:p>
                      <a:pPr algn="r" fontAlgn="ctr"/>
                      <a:r>
                        <a:rPr lang="en-US" sz="1400" b="1" u="none" strike="noStrike">
                          <a:effectLst/>
                        </a:rPr>
                        <a:t>  122,391 </a:t>
                      </a:r>
                      <a:endParaRPr lang="en-US" sz="1400" b="1"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n-US" sz="1400" b="1" u="none" strike="noStrike">
                          <a:effectLst/>
                        </a:rPr>
                        <a:t>47.8</a:t>
                      </a:r>
                      <a:endParaRPr lang="en-US"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092643772"/>
                  </a:ext>
                </a:extLst>
              </a:tr>
              <a:tr h="161925">
                <a:tc>
                  <a:txBody>
                    <a:bodyPr/>
                    <a:lstStyle/>
                    <a:p>
                      <a:pPr algn="l" fontAlgn="t"/>
                      <a:r>
                        <a:rPr lang="en-US" sz="1400" b="1" u="none" strike="noStrike" dirty="0">
                          <a:effectLst/>
                        </a:rPr>
                        <a:t>van</a:t>
                      </a:r>
                      <a:endParaRPr lang="en-US" sz="1400" b="1" i="0" u="none" strike="noStrike" dirty="0">
                        <a:solidFill>
                          <a:srgbClr val="000000"/>
                        </a:solidFill>
                        <a:effectLst/>
                        <a:latin typeface="Arial" panose="020B0604020202020204" pitchFamily="34" charset="0"/>
                      </a:endParaRPr>
                    </a:p>
                  </a:txBody>
                  <a:tcPr marL="9525" marR="9525" marT="9525" marB="0"/>
                </a:tc>
                <a:tc>
                  <a:txBody>
                    <a:bodyPr/>
                    <a:lstStyle/>
                    <a:p>
                      <a:pPr algn="r" fontAlgn="ctr"/>
                      <a:r>
                        <a:rPr lang="en-US" sz="1400" b="1" u="none" strike="noStrike" dirty="0">
                          <a:effectLst/>
                        </a:rPr>
                        <a:t>    13,184 </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r>
                        <a:rPr lang="en-US" sz="1400" b="1" u="none" strike="noStrike">
                          <a:effectLst/>
                        </a:rPr>
                        <a:t>5.1</a:t>
                      </a:r>
                      <a:endParaRPr lang="en-US"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74106495"/>
                  </a:ext>
                </a:extLst>
              </a:tr>
              <a:tr h="161925">
                <a:tc>
                  <a:txBody>
                    <a:bodyPr/>
                    <a:lstStyle/>
                    <a:p>
                      <a:pPr algn="l" fontAlgn="t"/>
                      <a:r>
                        <a:rPr lang="en-US" sz="1400" b="1" u="none" strike="noStrike" dirty="0">
                          <a:effectLst/>
                        </a:rPr>
                        <a:t>SUV</a:t>
                      </a:r>
                      <a:endParaRPr lang="en-US" sz="1400" b="1" i="0" u="none" strike="noStrike" dirty="0">
                        <a:solidFill>
                          <a:srgbClr val="000000"/>
                        </a:solidFill>
                        <a:effectLst/>
                        <a:latin typeface="Arial" panose="020B0604020202020204" pitchFamily="34" charset="0"/>
                      </a:endParaRPr>
                    </a:p>
                  </a:txBody>
                  <a:tcPr marL="9525" marR="9525" marT="9525" marB="0"/>
                </a:tc>
                <a:tc>
                  <a:txBody>
                    <a:bodyPr/>
                    <a:lstStyle/>
                    <a:p>
                      <a:pPr algn="r" fontAlgn="ctr"/>
                      <a:r>
                        <a:rPr lang="en-US" sz="1400" b="1" u="none" strike="noStrike" dirty="0">
                          <a:effectLst/>
                        </a:rPr>
                        <a:t>    60,353 </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r>
                        <a:rPr lang="en-US" sz="1400" b="1" u="none" strike="noStrike" dirty="0">
                          <a:effectLst/>
                        </a:rPr>
                        <a:t>23.6</a:t>
                      </a:r>
                      <a:endParaRPr lang="en-US" sz="1400" b="1"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474011773"/>
                  </a:ext>
                </a:extLst>
              </a:tr>
              <a:tr h="161925">
                <a:tc>
                  <a:txBody>
                    <a:bodyPr/>
                    <a:lstStyle/>
                    <a:p>
                      <a:pPr algn="l" fontAlgn="t"/>
                      <a:r>
                        <a:rPr lang="en-US" sz="1400" b="1" u="none" strike="noStrike" dirty="0">
                          <a:effectLst/>
                        </a:rPr>
                        <a:t>pickup/truck</a:t>
                      </a:r>
                      <a:endParaRPr lang="en-US" sz="1400" b="1" i="0" u="none" strike="noStrike" dirty="0">
                        <a:solidFill>
                          <a:srgbClr val="000000"/>
                        </a:solidFill>
                        <a:effectLst/>
                        <a:latin typeface="Arial" panose="020B0604020202020204" pitchFamily="34" charset="0"/>
                      </a:endParaRPr>
                    </a:p>
                  </a:txBody>
                  <a:tcPr marL="9525" marR="9525" marT="9525" marB="0"/>
                </a:tc>
                <a:tc>
                  <a:txBody>
                    <a:bodyPr/>
                    <a:lstStyle/>
                    <a:p>
                      <a:pPr algn="r" fontAlgn="ctr"/>
                      <a:r>
                        <a:rPr lang="en-US" sz="1400" b="1" u="none" strike="noStrike" dirty="0">
                          <a:effectLst/>
                        </a:rPr>
                        <a:t>    47,646 </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r>
                        <a:rPr lang="en-US" sz="1400" b="1" u="none" strike="noStrike" dirty="0">
                          <a:effectLst/>
                        </a:rPr>
                        <a:t>18.6</a:t>
                      </a:r>
                      <a:endParaRPr lang="en-US" sz="1400" b="1"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592078551"/>
                  </a:ext>
                </a:extLst>
              </a:tr>
              <a:tr h="161925">
                <a:tc>
                  <a:txBody>
                    <a:bodyPr/>
                    <a:lstStyle/>
                    <a:p>
                      <a:pPr algn="l" fontAlgn="t"/>
                      <a:r>
                        <a:rPr lang="en-US" sz="1400" b="1" u="none" strike="noStrike">
                          <a:effectLst/>
                        </a:rPr>
                        <a:t>motorcycle</a:t>
                      </a:r>
                      <a:endParaRPr lang="en-US" sz="1400" b="1" i="0" u="none" strike="noStrike">
                        <a:solidFill>
                          <a:srgbClr val="000000"/>
                        </a:solidFill>
                        <a:effectLst/>
                        <a:latin typeface="Arial" panose="020B0604020202020204" pitchFamily="34" charset="0"/>
                      </a:endParaRPr>
                    </a:p>
                  </a:txBody>
                  <a:tcPr marL="9525" marR="9525" marT="9525" marB="0"/>
                </a:tc>
                <a:tc>
                  <a:txBody>
                    <a:bodyPr/>
                    <a:lstStyle/>
                    <a:p>
                      <a:pPr algn="r" fontAlgn="ctr"/>
                      <a:r>
                        <a:rPr lang="en-US" sz="1400" b="1" u="none" strike="noStrike" dirty="0">
                          <a:effectLst/>
                        </a:rPr>
                        <a:t>       9,283 </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r>
                        <a:rPr lang="en-US" sz="1400" b="1" u="none" strike="noStrike" dirty="0">
                          <a:effectLst/>
                        </a:rPr>
                        <a:t>3.6</a:t>
                      </a:r>
                      <a:endParaRPr lang="en-US" sz="1400" b="1"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901461989"/>
                  </a:ext>
                </a:extLst>
              </a:tr>
              <a:tr h="161925">
                <a:tc>
                  <a:txBody>
                    <a:bodyPr/>
                    <a:lstStyle/>
                    <a:p>
                      <a:pPr algn="l" fontAlgn="t"/>
                      <a:r>
                        <a:rPr lang="en-US" sz="1400" b="1" u="none" strike="noStrike" dirty="0">
                          <a:effectLst/>
                        </a:rPr>
                        <a:t>RV/  other/ missing</a:t>
                      </a:r>
                      <a:endParaRPr lang="en-US" sz="1400" b="1" i="0" u="none" strike="noStrike" dirty="0">
                        <a:solidFill>
                          <a:srgbClr val="000000"/>
                        </a:solidFill>
                        <a:effectLst/>
                        <a:latin typeface="Arial" panose="020B0604020202020204" pitchFamily="34" charset="0"/>
                      </a:endParaRPr>
                    </a:p>
                  </a:txBody>
                  <a:tcPr marL="9525" marR="9525" marT="9525" marB="0"/>
                </a:tc>
                <a:tc>
                  <a:txBody>
                    <a:bodyPr/>
                    <a:lstStyle/>
                    <a:p>
                      <a:pPr algn="r" fontAlgn="ctr"/>
                      <a:r>
                        <a:rPr lang="en-US" sz="1400" b="1" u="none" strike="noStrike">
                          <a:effectLst/>
                        </a:rPr>
                        <a:t>       3,258 </a:t>
                      </a:r>
                      <a:endParaRPr lang="en-US" sz="1400" b="1"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n-US" sz="1400" b="1" u="none" strike="noStrike" dirty="0">
                          <a:effectLst/>
                        </a:rPr>
                        <a:t>1.3</a:t>
                      </a:r>
                      <a:endParaRPr lang="en-US" sz="1400" b="1"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891117750"/>
                  </a:ext>
                </a:extLst>
              </a:tr>
              <a:tr h="171450">
                <a:tc>
                  <a:txBody>
                    <a:bodyPr/>
                    <a:lstStyle/>
                    <a:p>
                      <a:pPr algn="l" fontAlgn="t"/>
                      <a:r>
                        <a:rPr lang="en-US" sz="1400" b="1" u="none" strike="noStrike" dirty="0">
                          <a:effectLst/>
                        </a:rPr>
                        <a:t>Total</a:t>
                      </a:r>
                      <a:endParaRPr lang="en-US" sz="1400" b="1" i="0" u="none" strike="noStrike" dirty="0">
                        <a:solidFill>
                          <a:srgbClr val="000000"/>
                        </a:solidFill>
                        <a:effectLst/>
                        <a:latin typeface="Arial" panose="020B0604020202020204" pitchFamily="34" charset="0"/>
                      </a:endParaRPr>
                    </a:p>
                  </a:txBody>
                  <a:tcPr marL="9525" marR="9525" marT="9525" marB="0"/>
                </a:tc>
                <a:tc>
                  <a:txBody>
                    <a:bodyPr/>
                    <a:lstStyle/>
                    <a:p>
                      <a:pPr algn="r" fontAlgn="ctr"/>
                      <a:r>
                        <a:rPr lang="en-US" sz="1400" b="1" u="none" strike="noStrike">
                          <a:effectLst/>
                        </a:rPr>
                        <a:t>  256,115 </a:t>
                      </a:r>
                      <a:endParaRPr lang="en-US" sz="1400" b="1"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n-US" sz="1400" b="1" u="none" strike="noStrike" dirty="0">
                          <a:effectLst/>
                        </a:rPr>
                        <a:t>100.0</a:t>
                      </a:r>
                      <a:endParaRPr lang="en-US" sz="1400" b="1"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811814915"/>
                  </a:ext>
                </a:extLst>
              </a:tr>
            </a:tbl>
          </a:graphicData>
        </a:graphic>
      </p:graphicFrame>
      <p:graphicFrame>
        <p:nvGraphicFramePr>
          <p:cNvPr id="7" name="Table 6">
            <a:extLst>
              <a:ext uri="{FF2B5EF4-FFF2-40B4-BE49-F238E27FC236}">
                <a16:creationId xmlns:a16="http://schemas.microsoft.com/office/drawing/2014/main" id="{AE669B01-27D1-4CCF-B8BA-ACA121529EC5}"/>
              </a:ext>
            </a:extLst>
          </p:cNvPr>
          <p:cNvGraphicFramePr>
            <a:graphicFrameLocks noGrp="1"/>
          </p:cNvGraphicFramePr>
          <p:nvPr>
            <p:extLst>
              <p:ext uri="{D42A27DB-BD31-4B8C-83A1-F6EECF244321}">
                <p14:modId xmlns:p14="http://schemas.microsoft.com/office/powerpoint/2010/main" val="4179301279"/>
              </p:ext>
            </p:extLst>
          </p:nvPr>
        </p:nvGraphicFramePr>
        <p:xfrm>
          <a:off x="6362699" y="2299494"/>
          <a:ext cx="2324100" cy="2861310"/>
        </p:xfrm>
        <a:graphic>
          <a:graphicData uri="http://schemas.openxmlformats.org/drawingml/2006/table">
            <a:tbl>
              <a:tblPr>
                <a:tableStyleId>{5C22544A-7EE6-4342-B048-85BDC9FD1C3A}</a:tableStyleId>
              </a:tblPr>
              <a:tblGrid>
                <a:gridCol w="882650">
                  <a:extLst>
                    <a:ext uri="{9D8B030D-6E8A-4147-A177-3AD203B41FA5}">
                      <a16:colId xmlns:a16="http://schemas.microsoft.com/office/drawing/2014/main" val="1148805098"/>
                    </a:ext>
                  </a:extLst>
                </a:gridCol>
                <a:gridCol w="787400">
                  <a:extLst>
                    <a:ext uri="{9D8B030D-6E8A-4147-A177-3AD203B41FA5}">
                      <a16:colId xmlns:a16="http://schemas.microsoft.com/office/drawing/2014/main" val="3238683791"/>
                    </a:ext>
                  </a:extLst>
                </a:gridCol>
                <a:gridCol w="654050">
                  <a:extLst>
                    <a:ext uri="{9D8B030D-6E8A-4147-A177-3AD203B41FA5}">
                      <a16:colId xmlns:a16="http://schemas.microsoft.com/office/drawing/2014/main" val="928870333"/>
                    </a:ext>
                  </a:extLst>
                </a:gridCol>
              </a:tblGrid>
              <a:tr h="476250">
                <a:tc>
                  <a:txBody>
                    <a:bodyPr/>
                    <a:lstStyle/>
                    <a:p>
                      <a:pPr algn="l" fontAlgn="b"/>
                      <a:r>
                        <a:rPr lang="en-US" sz="1400" b="1" u="none" strike="noStrike" dirty="0">
                          <a:effectLst/>
                        </a:rPr>
                        <a:t> </a:t>
                      </a:r>
                      <a:endParaRPr lang="en-US" sz="1400" b="1"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400" b="1" u="none" strike="noStrike">
                          <a:effectLst/>
                        </a:rPr>
                        <a:t>Cases</a:t>
                      </a:r>
                      <a:endParaRPr lang="en-US" sz="1400" b="1"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400" b="1" u="none" strike="noStrike" dirty="0">
                          <a:effectLst/>
                        </a:rPr>
                        <a:t>%</a:t>
                      </a:r>
                      <a:endParaRPr lang="en-US" sz="1400" b="1"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677314721"/>
                  </a:ext>
                </a:extLst>
              </a:tr>
              <a:tr h="171450">
                <a:tc>
                  <a:txBody>
                    <a:bodyPr/>
                    <a:lstStyle/>
                    <a:p>
                      <a:pPr algn="l" fontAlgn="t"/>
                      <a:r>
                        <a:rPr lang="en-US" sz="1400" b="1" u="none" strike="noStrike" dirty="0">
                          <a:effectLst/>
                        </a:rPr>
                        <a:t>&lt;5 </a:t>
                      </a:r>
                      <a:r>
                        <a:rPr lang="en-US" sz="1400" b="1" u="none" strike="noStrike" dirty="0" err="1">
                          <a:effectLst/>
                        </a:rPr>
                        <a:t>yrs</a:t>
                      </a:r>
                      <a:r>
                        <a:rPr lang="en-US" sz="1400" b="1" u="none" strike="noStrike" dirty="0">
                          <a:effectLst/>
                        </a:rPr>
                        <a:t> (2012-2017)</a:t>
                      </a:r>
                      <a:endParaRPr lang="en-US" sz="1400" b="1" i="0" u="none" strike="noStrike" dirty="0">
                        <a:solidFill>
                          <a:srgbClr val="000000"/>
                        </a:solidFill>
                        <a:effectLst/>
                        <a:latin typeface="Arial" panose="020B0604020202020204" pitchFamily="34" charset="0"/>
                      </a:endParaRPr>
                    </a:p>
                  </a:txBody>
                  <a:tcPr marL="9525" marR="9525" marT="9525" marB="0"/>
                </a:tc>
                <a:tc>
                  <a:txBody>
                    <a:bodyPr/>
                    <a:lstStyle/>
                    <a:p>
                      <a:pPr algn="r" fontAlgn="ctr"/>
                      <a:r>
                        <a:rPr lang="en-US" sz="1400" b="1" u="none" strike="noStrike">
                          <a:effectLst/>
                        </a:rPr>
                        <a:t>    82,849 </a:t>
                      </a:r>
                      <a:endParaRPr lang="en-US" sz="1400" b="1"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n-US" sz="1400" b="1" u="none" strike="noStrike">
                          <a:effectLst/>
                        </a:rPr>
                        <a:t>32.3</a:t>
                      </a:r>
                      <a:endParaRPr lang="en-US"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562239351"/>
                  </a:ext>
                </a:extLst>
              </a:tr>
              <a:tr h="304800">
                <a:tc>
                  <a:txBody>
                    <a:bodyPr/>
                    <a:lstStyle/>
                    <a:p>
                      <a:pPr algn="l" fontAlgn="t"/>
                      <a:r>
                        <a:rPr lang="en-US" sz="1400" b="1" u="none" strike="noStrike" dirty="0">
                          <a:effectLst/>
                        </a:rPr>
                        <a:t>5-10 years (2007-2011)</a:t>
                      </a:r>
                      <a:endParaRPr lang="en-US" sz="1400" b="1" i="0" u="none" strike="noStrike" dirty="0">
                        <a:solidFill>
                          <a:srgbClr val="000000"/>
                        </a:solidFill>
                        <a:effectLst/>
                        <a:latin typeface="Arial" panose="020B0604020202020204" pitchFamily="34" charset="0"/>
                      </a:endParaRPr>
                    </a:p>
                  </a:txBody>
                  <a:tcPr marL="9525" marR="9525" marT="9525" marB="0"/>
                </a:tc>
                <a:tc>
                  <a:txBody>
                    <a:bodyPr/>
                    <a:lstStyle/>
                    <a:p>
                      <a:pPr algn="r" fontAlgn="ctr"/>
                      <a:r>
                        <a:rPr lang="en-US" sz="1400" b="1" u="none" strike="noStrike" dirty="0">
                          <a:effectLst/>
                        </a:rPr>
                        <a:t>    61,872 </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r>
                        <a:rPr lang="en-US" sz="1400" b="1" u="none" strike="noStrike">
                          <a:effectLst/>
                        </a:rPr>
                        <a:t>24.2</a:t>
                      </a:r>
                      <a:endParaRPr lang="en-US"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103316531"/>
                  </a:ext>
                </a:extLst>
              </a:tr>
              <a:tr h="161925">
                <a:tc>
                  <a:txBody>
                    <a:bodyPr/>
                    <a:lstStyle/>
                    <a:p>
                      <a:pPr algn="l" fontAlgn="t"/>
                      <a:r>
                        <a:rPr lang="en-US" sz="1400" b="1" u="none" strike="noStrike" dirty="0">
                          <a:effectLst/>
                        </a:rPr>
                        <a:t>&gt;10 years (pre-2007)</a:t>
                      </a:r>
                      <a:endParaRPr lang="en-US" sz="1400" b="1" i="0" u="none" strike="noStrike" dirty="0">
                        <a:solidFill>
                          <a:srgbClr val="000000"/>
                        </a:solidFill>
                        <a:effectLst/>
                        <a:latin typeface="Arial" panose="020B0604020202020204" pitchFamily="34" charset="0"/>
                      </a:endParaRPr>
                    </a:p>
                  </a:txBody>
                  <a:tcPr marL="9525" marR="9525" marT="9525" marB="0"/>
                </a:tc>
                <a:tc>
                  <a:txBody>
                    <a:bodyPr/>
                    <a:lstStyle/>
                    <a:p>
                      <a:pPr algn="r" fontAlgn="ctr"/>
                      <a:r>
                        <a:rPr lang="en-US" sz="1400" b="1" u="none" strike="noStrike" dirty="0">
                          <a:effectLst/>
                        </a:rPr>
                        <a:t>  111,394 </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r>
                        <a:rPr lang="en-US" sz="1400" b="1" u="none" strike="noStrike" dirty="0">
                          <a:effectLst/>
                        </a:rPr>
                        <a:t>43.5</a:t>
                      </a:r>
                      <a:endParaRPr lang="en-US" sz="1400" b="1"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437024052"/>
                  </a:ext>
                </a:extLst>
              </a:tr>
              <a:tr h="171450">
                <a:tc>
                  <a:txBody>
                    <a:bodyPr/>
                    <a:lstStyle/>
                    <a:p>
                      <a:pPr algn="l" fontAlgn="t"/>
                      <a:r>
                        <a:rPr lang="en-US" sz="1400" b="1" u="none" strike="noStrike">
                          <a:effectLst/>
                        </a:rPr>
                        <a:t>Total</a:t>
                      </a:r>
                      <a:endParaRPr lang="en-US" sz="1400" b="1" i="0" u="none" strike="noStrike">
                        <a:solidFill>
                          <a:srgbClr val="000000"/>
                        </a:solidFill>
                        <a:effectLst/>
                        <a:latin typeface="Arial" panose="020B0604020202020204" pitchFamily="34" charset="0"/>
                      </a:endParaRPr>
                    </a:p>
                  </a:txBody>
                  <a:tcPr marL="9525" marR="9525" marT="9525" marB="0"/>
                </a:tc>
                <a:tc>
                  <a:txBody>
                    <a:bodyPr/>
                    <a:lstStyle/>
                    <a:p>
                      <a:pPr algn="r" fontAlgn="ctr"/>
                      <a:endParaRPr lang="en-US" sz="1400" b="1" u="none" strike="noStrike" dirty="0">
                        <a:effectLst/>
                      </a:endParaRPr>
                    </a:p>
                    <a:p>
                      <a:pPr algn="r" fontAlgn="ctr"/>
                      <a:r>
                        <a:rPr lang="en-US" sz="1400" b="1" u="none" strike="noStrike" dirty="0">
                          <a:effectLst/>
                        </a:rPr>
                        <a:t>  256,115 </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r>
                        <a:rPr lang="en-US" sz="1400" b="1" u="none" strike="noStrike" dirty="0">
                          <a:effectLst/>
                        </a:rPr>
                        <a:t>100.0</a:t>
                      </a:r>
                      <a:endParaRPr lang="en-US" sz="1400" b="1"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983922454"/>
                  </a:ext>
                </a:extLst>
              </a:tr>
            </a:tbl>
          </a:graphicData>
        </a:graphic>
      </p:graphicFrame>
    </p:spTree>
    <p:extLst>
      <p:ext uri="{BB962C8B-B14F-4D97-AF65-F5344CB8AC3E}">
        <p14:creationId xmlns:p14="http://schemas.microsoft.com/office/powerpoint/2010/main" val="1289741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8DAEE0-6E65-413B-A1D6-BEFB8AFA8D75}"/>
              </a:ext>
            </a:extLst>
          </p:cNvPr>
          <p:cNvPicPr>
            <a:picLocks noChangeAspect="1"/>
          </p:cNvPicPr>
          <p:nvPr/>
        </p:nvPicPr>
        <p:blipFill>
          <a:blip r:embed="rId2"/>
          <a:stretch>
            <a:fillRect/>
          </a:stretch>
        </p:blipFill>
        <p:spPr>
          <a:xfrm>
            <a:off x="526715" y="1427162"/>
            <a:ext cx="8171073" cy="5156200"/>
          </a:xfrm>
          <a:prstGeom prst="rect">
            <a:avLst/>
          </a:prstGeom>
        </p:spPr>
      </p:pic>
      <p:sp>
        <p:nvSpPr>
          <p:cNvPr id="6" name="Title 1">
            <a:extLst>
              <a:ext uri="{FF2B5EF4-FFF2-40B4-BE49-F238E27FC236}">
                <a16:creationId xmlns:a16="http://schemas.microsoft.com/office/drawing/2014/main" id="{8BCEEEC5-718A-4F86-B128-B5E72276299C}"/>
              </a:ext>
            </a:extLst>
          </p:cNvPr>
          <p:cNvSpPr>
            <a:spLocks noGrp="1"/>
          </p:cNvSpPr>
          <p:nvPr>
            <p:ph type="title"/>
          </p:nvPr>
        </p:nvSpPr>
        <p:spPr>
          <a:xfrm>
            <a:off x="592666" y="274638"/>
            <a:ext cx="8094133" cy="960728"/>
          </a:xfrm>
        </p:spPr>
        <p:txBody>
          <a:bodyPr/>
          <a:lstStyle/>
          <a:p>
            <a:r>
              <a:rPr lang="en-US" dirty="0"/>
              <a:t>Detailed body type answers. RV’s grouped with “other/missing” because they are rarely used for within-region weekday trips.  </a:t>
            </a:r>
          </a:p>
        </p:txBody>
      </p:sp>
    </p:spTree>
    <p:extLst>
      <p:ext uri="{BB962C8B-B14F-4D97-AF65-F5344CB8AC3E}">
        <p14:creationId xmlns:p14="http://schemas.microsoft.com/office/powerpoint/2010/main" val="875236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5A8A5-2D12-4971-8D73-4252D97BC5EF}"/>
              </a:ext>
            </a:extLst>
          </p:cNvPr>
          <p:cNvSpPr>
            <a:spLocks noGrp="1"/>
          </p:cNvSpPr>
          <p:nvPr>
            <p:ph type="title"/>
          </p:nvPr>
        </p:nvSpPr>
        <p:spPr/>
        <p:txBody>
          <a:bodyPr/>
          <a:lstStyle/>
          <a:p>
            <a:r>
              <a:rPr lang="en-US" dirty="0"/>
              <a:t>Proposed vehicle types: combination of body type, fuel type, and age group</a:t>
            </a:r>
          </a:p>
        </p:txBody>
      </p:sp>
      <p:pic>
        <p:nvPicPr>
          <p:cNvPr id="9" name="Picture 8">
            <a:extLst>
              <a:ext uri="{FF2B5EF4-FFF2-40B4-BE49-F238E27FC236}">
                <a16:creationId xmlns:a16="http://schemas.microsoft.com/office/drawing/2014/main" id="{60F88721-7D49-4994-8F63-B4AFEE7D7E28}"/>
              </a:ext>
            </a:extLst>
          </p:cNvPr>
          <p:cNvPicPr>
            <a:picLocks noChangeAspect="1"/>
          </p:cNvPicPr>
          <p:nvPr/>
        </p:nvPicPr>
        <p:blipFill>
          <a:blip r:embed="rId2"/>
          <a:stretch>
            <a:fillRect/>
          </a:stretch>
        </p:blipFill>
        <p:spPr>
          <a:xfrm>
            <a:off x="542194" y="1235366"/>
            <a:ext cx="8335394" cy="4949534"/>
          </a:xfrm>
          <a:prstGeom prst="rect">
            <a:avLst/>
          </a:prstGeom>
        </p:spPr>
      </p:pic>
    </p:spTree>
    <p:extLst>
      <p:ext uri="{BB962C8B-B14F-4D97-AF65-F5344CB8AC3E}">
        <p14:creationId xmlns:p14="http://schemas.microsoft.com/office/powerpoint/2010/main" val="91051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9087556" y="5926667"/>
            <a:ext cx="184666" cy="369332"/>
          </a:xfrm>
          <a:prstGeom prst="rect">
            <a:avLst/>
          </a:prstGeom>
          <a:noFill/>
        </p:spPr>
        <p:txBody>
          <a:bodyPr wrap="none" rtlCol="0">
            <a:spAutoFit/>
          </a:bodyPr>
          <a:lstStyle/>
          <a:p>
            <a:endParaRPr lang="en-US" dirty="0"/>
          </a:p>
        </p:txBody>
      </p:sp>
      <p:sp>
        <p:nvSpPr>
          <p:cNvPr id="5" name="Title 4"/>
          <p:cNvSpPr>
            <a:spLocks noGrp="1"/>
          </p:cNvSpPr>
          <p:nvPr>
            <p:ph type="title"/>
          </p:nvPr>
        </p:nvSpPr>
        <p:spPr/>
        <p:txBody>
          <a:bodyPr/>
          <a:lstStyle/>
          <a:p>
            <a:r>
              <a:rPr lang="en-US" dirty="0">
                <a:solidFill>
                  <a:srgbClr val="262626"/>
                </a:solidFill>
              </a:rPr>
              <a:t>Options for model structure</a:t>
            </a:r>
          </a:p>
        </p:txBody>
      </p:sp>
      <p:sp>
        <p:nvSpPr>
          <p:cNvPr id="6" name="Text Placeholder 5"/>
          <p:cNvSpPr>
            <a:spLocks noGrp="1"/>
          </p:cNvSpPr>
          <p:nvPr>
            <p:ph type="body" sz="quarter" idx="10"/>
          </p:nvPr>
        </p:nvSpPr>
        <p:spPr>
          <a:xfrm>
            <a:off x="615420" y="1105627"/>
            <a:ext cx="8094134" cy="5190372"/>
          </a:xfrm>
        </p:spPr>
        <p:txBody>
          <a:bodyPr/>
          <a:lstStyle/>
          <a:p>
            <a:r>
              <a:rPr lang="en-US" dirty="0">
                <a:solidFill>
                  <a:srgbClr val="262626"/>
                </a:solidFill>
              </a:rPr>
              <a:t>Use nested logit, possible nesting by fuel type, body type, age group</a:t>
            </a:r>
          </a:p>
          <a:p>
            <a:endParaRPr lang="en-US" dirty="0">
              <a:solidFill>
                <a:srgbClr val="262626"/>
              </a:solidFill>
            </a:endParaRPr>
          </a:p>
          <a:p>
            <a:r>
              <a:rPr lang="en-US" u="sng" dirty="0">
                <a:solidFill>
                  <a:srgbClr val="262626"/>
                </a:solidFill>
              </a:rPr>
              <a:t>Option 1</a:t>
            </a:r>
            <a:r>
              <a:rPr lang="en-US" dirty="0">
                <a:solidFill>
                  <a:srgbClr val="262626"/>
                </a:solidFill>
              </a:rPr>
              <a:t>:  Model the choice for each vehicle in a household independently.</a:t>
            </a:r>
          </a:p>
          <a:p>
            <a:endParaRPr lang="en-US" dirty="0">
              <a:solidFill>
                <a:srgbClr val="262626"/>
              </a:solidFill>
            </a:endParaRPr>
          </a:p>
          <a:p>
            <a:r>
              <a:rPr lang="en-US" u="sng" dirty="0">
                <a:solidFill>
                  <a:srgbClr val="262626"/>
                </a:solidFill>
              </a:rPr>
              <a:t>Option 2</a:t>
            </a:r>
            <a:r>
              <a:rPr lang="en-US" dirty="0">
                <a:solidFill>
                  <a:srgbClr val="262626"/>
                </a:solidFill>
              </a:rPr>
              <a:t>: Set priority order across all vehicle type alternatives, order vehicles by priority, and model each choice conditionally on previous choice(s). No choice can be higher priority than previous choice within the same HH.       For example, if PEVs are set as highest priority, then once a non-PEV is chosen, PEV’s are no longer available. </a:t>
            </a:r>
          </a:p>
          <a:p>
            <a:endParaRPr lang="en-US" dirty="0">
              <a:solidFill>
                <a:srgbClr val="262626"/>
              </a:solidFill>
            </a:endParaRPr>
          </a:p>
          <a:p>
            <a:r>
              <a:rPr lang="en-US" u="sng" dirty="0">
                <a:solidFill>
                  <a:schemeClr val="tx1"/>
                </a:solidFill>
              </a:rPr>
              <a:t>Option 3: </a:t>
            </a:r>
            <a:r>
              <a:rPr lang="en-US" dirty="0">
                <a:solidFill>
                  <a:schemeClr val="tx1"/>
                </a:solidFill>
              </a:rPr>
              <a:t>Vehicle choice is linked to vehicle’s main driver as reported in the survey, with driver’s sorted in priority order (e.g. by </a:t>
            </a:r>
            <a:r>
              <a:rPr lang="en-US" dirty="0" err="1">
                <a:solidFill>
                  <a:schemeClr val="tx1"/>
                </a:solidFill>
              </a:rPr>
              <a:t>ActivitySim</a:t>
            </a:r>
            <a:r>
              <a:rPr lang="en-US" dirty="0">
                <a:solidFill>
                  <a:schemeClr val="tx1"/>
                </a:solidFill>
              </a:rPr>
              <a:t> person type). This requires a simple model of which HH members are main drivers. We can then consider person attributes (such as men driving pick-up trucks).</a:t>
            </a:r>
          </a:p>
          <a:p>
            <a:pPr marL="285750" indent="-285750">
              <a:buFont typeface="Arial" panose="020B0604020202020204" pitchFamily="34" charset="0"/>
              <a:buChar char="•"/>
            </a:pPr>
            <a:endParaRPr lang="en-US" dirty="0">
              <a:solidFill>
                <a:schemeClr val="tx1"/>
              </a:solidFill>
            </a:endParaRPr>
          </a:p>
          <a:p>
            <a:r>
              <a:rPr lang="en-US" dirty="0">
                <a:solidFill>
                  <a:schemeClr val="tx1"/>
                </a:solidFill>
              </a:rPr>
              <a:t>Options 3 and 2 are preferable to get realistic vehicle type combinations  within HH.  Option 3 is recommended – has downstream advantages. </a:t>
            </a:r>
          </a:p>
        </p:txBody>
      </p:sp>
    </p:spTree>
    <p:extLst>
      <p:ext uri="{BB962C8B-B14F-4D97-AF65-F5344CB8AC3E}">
        <p14:creationId xmlns:p14="http://schemas.microsoft.com/office/powerpoint/2010/main" val="722049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9087556" y="5926667"/>
            <a:ext cx="184666" cy="369332"/>
          </a:xfrm>
          <a:prstGeom prst="rect">
            <a:avLst/>
          </a:prstGeom>
          <a:noFill/>
        </p:spPr>
        <p:txBody>
          <a:bodyPr wrap="none" rtlCol="0">
            <a:spAutoFit/>
          </a:bodyPr>
          <a:lstStyle/>
          <a:p>
            <a:endParaRPr lang="en-US" dirty="0"/>
          </a:p>
        </p:txBody>
      </p:sp>
      <p:sp>
        <p:nvSpPr>
          <p:cNvPr id="5" name="Title 4"/>
          <p:cNvSpPr>
            <a:spLocks noGrp="1"/>
          </p:cNvSpPr>
          <p:nvPr>
            <p:ph type="title"/>
          </p:nvPr>
        </p:nvSpPr>
        <p:spPr/>
        <p:txBody>
          <a:bodyPr/>
          <a:lstStyle/>
          <a:p>
            <a:r>
              <a:rPr lang="en-US" dirty="0">
                <a:solidFill>
                  <a:srgbClr val="262626"/>
                </a:solidFill>
              </a:rPr>
              <a:t>Proposed explanatory variables</a:t>
            </a:r>
          </a:p>
        </p:txBody>
      </p:sp>
      <p:sp>
        <p:nvSpPr>
          <p:cNvPr id="6" name="Text Placeholder 5"/>
          <p:cNvSpPr>
            <a:spLocks noGrp="1"/>
          </p:cNvSpPr>
          <p:nvPr>
            <p:ph type="body" sz="quarter" idx="10"/>
          </p:nvPr>
        </p:nvSpPr>
        <p:spPr>
          <a:xfrm>
            <a:off x="620857" y="1092754"/>
            <a:ext cx="8094134" cy="4472517"/>
          </a:xfrm>
        </p:spPr>
        <p:txBody>
          <a:bodyPr/>
          <a:lstStyle/>
          <a:p>
            <a:pPr marL="285750" indent="-285750">
              <a:buFont typeface="Arial" panose="020B0604020202020204" pitchFamily="34" charset="0"/>
              <a:buChar char="•"/>
            </a:pPr>
            <a:r>
              <a:rPr lang="en-US" dirty="0">
                <a:solidFill>
                  <a:srgbClr val="262626"/>
                </a:solidFill>
              </a:rPr>
              <a:t>Number of vehicles in HH (separate model in </a:t>
            </a:r>
            <a:r>
              <a:rPr lang="en-US" dirty="0" err="1">
                <a:solidFill>
                  <a:srgbClr val="262626"/>
                </a:solidFill>
              </a:rPr>
              <a:t>ActivitySim</a:t>
            </a:r>
            <a:r>
              <a:rPr lang="en-US" dirty="0">
                <a:solidFill>
                  <a:srgbClr val="262626"/>
                </a:solidFill>
              </a:rPr>
              <a:t>)</a:t>
            </a:r>
          </a:p>
          <a:p>
            <a:pPr marL="285750" indent="-285750">
              <a:buFont typeface="Arial" panose="020B0604020202020204" pitchFamily="34" charset="0"/>
              <a:buChar char="•"/>
            </a:pPr>
            <a:r>
              <a:rPr lang="en-US" dirty="0">
                <a:solidFill>
                  <a:srgbClr val="262626"/>
                </a:solidFill>
              </a:rPr>
              <a:t>Number of HH members in 8 main </a:t>
            </a:r>
            <a:r>
              <a:rPr lang="en-US" dirty="0" err="1">
                <a:solidFill>
                  <a:srgbClr val="262626"/>
                </a:solidFill>
              </a:rPr>
              <a:t>ActivitySim</a:t>
            </a:r>
            <a:r>
              <a:rPr lang="en-US" dirty="0">
                <a:solidFill>
                  <a:srgbClr val="262626"/>
                </a:solidFill>
              </a:rPr>
              <a:t> person types:</a:t>
            </a:r>
          </a:p>
          <a:p>
            <a:pPr marL="800100" lvl="1" indent="-342900">
              <a:buFont typeface="+mj-lt"/>
              <a:buAutoNum type="arabicPeriod"/>
            </a:pPr>
            <a:r>
              <a:rPr lang="en-US" sz="1600" dirty="0">
                <a:solidFill>
                  <a:srgbClr val="262626"/>
                </a:solidFill>
              </a:rPr>
              <a:t>full-time working adults</a:t>
            </a:r>
          </a:p>
          <a:p>
            <a:pPr marL="800100" lvl="1" indent="-342900">
              <a:buFont typeface="+mj-lt"/>
              <a:buAutoNum type="arabicPeriod"/>
            </a:pPr>
            <a:r>
              <a:rPr lang="en-US" sz="1600" dirty="0">
                <a:solidFill>
                  <a:srgbClr val="262626"/>
                </a:solidFill>
              </a:rPr>
              <a:t>part-time working adults</a:t>
            </a:r>
          </a:p>
          <a:p>
            <a:pPr marL="800100" lvl="1" indent="-342900">
              <a:buFont typeface="+mj-lt"/>
              <a:buAutoNum type="arabicPeriod"/>
            </a:pPr>
            <a:r>
              <a:rPr lang="en-US" sz="1600" dirty="0">
                <a:solidFill>
                  <a:srgbClr val="262626"/>
                </a:solidFill>
              </a:rPr>
              <a:t>university students</a:t>
            </a:r>
          </a:p>
          <a:p>
            <a:pPr marL="800100" lvl="1" indent="-342900">
              <a:buFont typeface="+mj-lt"/>
              <a:buAutoNum type="arabicPeriod"/>
            </a:pPr>
            <a:r>
              <a:rPr lang="en-US" sz="1600" dirty="0">
                <a:solidFill>
                  <a:srgbClr val="262626"/>
                </a:solidFill>
              </a:rPr>
              <a:t>non-working adults aged &lt;65</a:t>
            </a:r>
          </a:p>
          <a:p>
            <a:pPr marL="800100" lvl="1" indent="-342900">
              <a:buFont typeface="+mj-lt"/>
              <a:buAutoNum type="arabicPeriod"/>
            </a:pPr>
            <a:r>
              <a:rPr lang="en-US" sz="1600" dirty="0">
                <a:solidFill>
                  <a:srgbClr val="262626"/>
                </a:solidFill>
              </a:rPr>
              <a:t>non-working adults aged 65+ </a:t>
            </a:r>
          </a:p>
          <a:p>
            <a:pPr marL="800100" lvl="1" indent="-342900">
              <a:buFont typeface="+mj-lt"/>
              <a:buAutoNum type="arabicPeriod"/>
            </a:pPr>
            <a:r>
              <a:rPr lang="en-US" sz="1600" dirty="0">
                <a:solidFill>
                  <a:srgbClr val="262626"/>
                </a:solidFill>
              </a:rPr>
              <a:t>(other) children aged 16+</a:t>
            </a:r>
          </a:p>
          <a:p>
            <a:pPr marL="800100" lvl="1" indent="-342900">
              <a:buFont typeface="+mj-lt"/>
              <a:buAutoNum type="arabicPeriod"/>
            </a:pPr>
            <a:r>
              <a:rPr lang="en-US" sz="1600" dirty="0">
                <a:solidFill>
                  <a:srgbClr val="262626"/>
                </a:solidFill>
              </a:rPr>
              <a:t>children aged 5-15</a:t>
            </a:r>
          </a:p>
          <a:p>
            <a:pPr marL="800100" lvl="1" indent="-342900">
              <a:buFont typeface="+mj-lt"/>
              <a:buAutoNum type="arabicPeriod"/>
            </a:pPr>
            <a:r>
              <a:rPr lang="en-US" sz="1600" dirty="0">
                <a:solidFill>
                  <a:srgbClr val="262626"/>
                </a:solidFill>
              </a:rPr>
              <a:t>children aged 0-4</a:t>
            </a:r>
          </a:p>
          <a:p>
            <a:pPr marL="285750" indent="-285750">
              <a:buFont typeface="Arial" panose="020B0604020202020204" pitchFamily="34" charset="0"/>
              <a:buChar char="•"/>
            </a:pPr>
            <a:r>
              <a:rPr lang="en-US" dirty="0">
                <a:solidFill>
                  <a:srgbClr val="262626"/>
                </a:solidFill>
              </a:rPr>
              <a:t>Commute distances for workers, students</a:t>
            </a:r>
          </a:p>
          <a:p>
            <a:pPr marL="285750" indent="-285750">
              <a:buFont typeface="Arial" panose="020B0604020202020204" pitchFamily="34" charset="0"/>
              <a:buChar char="•"/>
            </a:pPr>
            <a:r>
              <a:rPr lang="en-US" dirty="0">
                <a:solidFill>
                  <a:srgbClr val="262626"/>
                </a:solidFill>
              </a:rPr>
              <a:t>HH income</a:t>
            </a:r>
          </a:p>
          <a:p>
            <a:pPr marL="285750" indent="-285750">
              <a:buFont typeface="Arial" panose="020B0604020202020204" pitchFamily="34" charset="0"/>
              <a:buChar char="•"/>
            </a:pPr>
            <a:r>
              <a:rPr lang="en-US" dirty="0">
                <a:solidFill>
                  <a:srgbClr val="262626"/>
                </a:solidFill>
              </a:rPr>
              <a:t>Residence area land use (based on Census BG pop. &amp; emp. densities)</a:t>
            </a:r>
          </a:p>
          <a:p>
            <a:pPr marL="285750" indent="-285750">
              <a:buFont typeface="Arial" panose="020B0604020202020204" pitchFamily="34" charset="0"/>
              <a:buChar char="•"/>
            </a:pPr>
            <a:r>
              <a:rPr lang="en-US" dirty="0">
                <a:solidFill>
                  <a:srgbClr val="262626"/>
                </a:solidFill>
              </a:rPr>
              <a:t>Metropolitan area size / presence of commuter rail</a:t>
            </a:r>
          </a:p>
          <a:p>
            <a:pPr marL="285750" indent="-285750">
              <a:buFont typeface="Arial" panose="020B0604020202020204" pitchFamily="34" charset="0"/>
              <a:buChar char="•"/>
            </a:pPr>
            <a:r>
              <a:rPr lang="en-US" dirty="0">
                <a:solidFill>
                  <a:srgbClr val="262626"/>
                </a:solidFill>
              </a:rPr>
              <a:t>Metropolitan area-specific dummies(?)</a:t>
            </a:r>
          </a:p>
          <a:p>
            <a:pPr marL="285750" indent="-285750">
              <a:buFont typeface="Arial" panose="020B0604020202020204" pitchFamily="34" charset="0"/>
              <a:buChar char="•"/>
            </a:pPr>
            <a:r>
              <a:rPr lang="en-US" dirty="0">
                <a:solidFill>
                  <a:srgbClr val="262626"/>
                </a:solidFill>
              </a:rPr>
              <a:t>Person attributes of main driver (for Option 3)</a:t>
            </a:r>
          </a:p>
          <a:p>
            <a:pPr marL="285750" indent="-285750">
              <a:buFont typeface="Arial" panose="020B0604020202020204" pitchFamily="34" charset="0"/>
              <a:buChar char="•"/>
            </a:pPr>
            <a:r>
              <a:rPr lang="en-US" dirty="0">
                <a:solidFill>
                  <a:srgbClr val="262626"/>
                </a:solidFill>
              </a:rPr>
              <a:t>Vehicle types already chosen.</a:t>
            </a:r>
          </a:p>
          <a:p>
            <a:pPr marL="285750" indent="-285750">
              <a:buFont typeface="Arial" panose="020B0604020202020204" pitchFamily="34" charset="0"/>
              <a:buChar char="•"/>
            </a:pPr>
            <a:endParaRPr lang="en-US" dirty="0">
              <a:solidFill>
                <a:srgbClr val="262626"/>
              </a:solidFill>
            </a:endParaRPr>
          </a:p>
          <a:p>
            <a:pPr marL="285750" indent="-285750">
              <a:buFont typeface="Arial" panose="020B0604020202020204" pitchFamily="34" charset="0"/>
              <a:buChar char="•"/>
            </a:pPr>
            <a:endParaRPr lang="en-US" dirty="0">
              <a:solidFill>
                <a:srgbClr val="262626"/>
              </a:solidFill>
            </a:endParaRPr>
          </a:p>
          <a:p>
            <a:pPr marL="285750" indent="-285750">
              <a:buFont typeface="Arial" panose="020B0604020202020204" pitchFamily="34" charset="0"/>
              <a:buChar char="•"/>
            </a:pPr>
            <a:endParaRPr lang="en-US" dirty="0">
              <a:solidFill>
                <a:srgbClr val="262626"/>
              </a:solidFill>
            </a:endParaRPr>
          </a:p>
          <a:p>
            <a:pPr marL="285750" indent="-285750">
              <a:buFont typeface="Arial" panose="020B0604020202020204" pitchFamily="34" charset="0"/>
              <a:buChar char="•"/>
            </a:pPr>
            <a:r>
              <a:rPr lang="en-US" dirty="0">
                <a:solidFill>
                  <a:srgbClr val="262626"/>
                </a:solidFill>
              </a:rPr>
              <a:t>To also include a simple model to allocate vehicles to auto trips, for use in GHG/emissions modeling. </a:t>
            </a:r>
          </a:p>
          <a:p>
            <a:pPr marL="285750" indent="-285750">
              <a:buFont typeface="Arial" panose="020B0604020202020204" pitchFamily="34" charset="0"/>
              <a:buChar char="•"/>
            </a:pPr>
            <a:endParaRPr lang="en-US" dirty="0">
              <a:solidFill>
                <a:srgbClr val="262626"/>
              </a:solidFill>
            </a:endParaRPr>
          </a:p>
          <a:p>
            <a:pPr marL="285750" indent="-285750">
              <a:buFont typeface="Arial" panose="020B0604020202020204" pitchFamily="34" charset="0"/>
              <a:buChar char="•"/>
            </a:pPr>
            <a:r>
              <a:rPr lang="en-US" dirty="0">
                <a:solidFill>
                  <a:srgbClr val="262626"/>
                </a:solidFill>
              </a:rPr>
              <a:t>To make the model extendable in several different ways as part of future </a:t>
            </a:r>
            <a:r>
              <a:rPr lang="en-US" dirty="0" err="1">
                <a:solidFill>
                  <a:srgbClr val="262626"/>
                </a:solidFill>
              </a:rPr>
              <a:t>ActivitySim</a:t>
            </a:r>
            <a:r>
              <a:rPr lang="en-US" dirty="0">
                <a:solidFill>
                  <a:srgbClr val="262626"/>
                </a:solidFill>
              </a:rPr>
              <a:t> development work by </a:t>
            </a:r>
            <a:r>
              <a:rPr lang="en-US" dirty="0" err="1">
                <a:solidFill>
                  <a:srgbClr val="262626"/>
                </a:solidFill>
              </a:rPr>
              <a:t>RSG</a:t>
            </a:r>
            <a:r>
              <a:rPr lang="en-US" dirty="0">
                <a:solidFill>
                  <a:srgbClr val="262626"/>
                </a:solidFill>
              </a:rPr>
              <a:t> and/or others.  </a:t>
            </a:r>
          </a:p>
        </p:txBody>
      </p:sp>
    </p:spTree>
    <p:extLst>
      <p:ext uri="{BB962C8B-B14F-4D97-AF65-F5344CB8AC3E}">
        <p14:creationId xmlns:p14="http://schemas.microsoft.com/office/powerpoint/2010/main" val="30484494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59270-C783-459D-A039-2E961A8BE885}"/>
              </a:ext>
            </a:extLst>
          </p:cNvPr>
          <p:cNvSpPr>
            <a:spLocks noGrp="1"/>
          </p:cNvSpPr>
          <p:nvPr>
            <p:ph type="title"/>
          </p:nvPr>
        </p:nvSpPr>
        <p:spPr>
          <a:xfrm>
            <a:off x="592666" y="187348"/>
            <a:ext cx="8094133" cy="690096"/>
          </a:xfrm>
        </p:spPr>
        <p:txBody>
          <a:bodyPr/>
          <a:lstStyle/>
          <a:p>
            <a:r>
              <a:rPr lang="en-US" sz="2400" dirty="0"/>
              <a:t>Where the model fits in the </a:t>
            </a:r>
            <a:r>
              <a:rPr lang="en-US" sz="2400" dirty="0" err="1"/>
              <a:t>ActivitySim</a:t>
            </a:r>
            <a:r>
              <a:rPr lang="en-US" sz="2400" dirty="0"/>
              <a:t> structure</a:t>
            </a:r>
          </a:p>
        </p:txBody>
      </p:sp>
      <p:sp>
        <p:nvSpPr>
          <p:cNvPr id="3" name="Text Placeholder 2">
            <a:extLst>
              <a:ext uri="{FF2B5EF4-FFF2-40B4-BE49-F238E27FC236}">
                <a16:creationId xmlns:a16="http://schemas.microsoft.com/office/drawing/2014/main" id="{ADFD404C-8D01-4028-9BD6-9392C2965187}"/>
              </a:ext>
            </a:extLst>
          </p:cNvPr>
          <p:cNvSpPr>
            <a:spLocks noGrp="1"/>
          </p:cNvSpPr>
          <p:nvPr>
            <p:ph type="body" sz="quarter" idx="10"/>
          </p:nvPr>
        </p:nvSpPr>
        <p:spPr>
          <a:xfrm>
            <a:off x="5444455" y="1107347"/>
            <a:ext cx="3305262" cy="4974671"/>
          </a:xfrm>
        </p:spPr>
        <p:txBody>
          <a:bodyPr/>
          <a:lstStyle/>
          <a:p>
            <a:r>
              <a:rPr lang="en-US" sz="1600" b="1" dirty="0"/>
              <a:t>INPUT variables </a:t>
            </a:r>
            <a:r>
              <a:rPr lang="en-US" sz="1600" dirty="0"/>
              <a:t>are the same as for Auto Ownership, plus the number of HH autos predicted    (0, 1, 2, 3 or 4).</a:t>
            </a:r>
          </a:p>
          <a:p>
            <a:endParaRPr lang="en-US" sz="1600" b="1" dirty="0"/>
          </a:p>
          <a:p>
            <a:r>
              <a:rPr lang="en-US" sz="1600" b="1" dirty="0"/>
              <a:t>OUTPUT variables </a:t>
            </a:r>
            <a:r>
              <a:rPr lang="en-US" sz="1600" dirty="0"/>
              <a:t>for each auto:</a:t>
            </a:r>
          </a:p>
          <a:p>
            <a:pPr marL="285750" indent="-285750">
              <a:buFont typeface="Arial" panose="020B0604020202020204" pitchFamily="34" charset="0"/>
              <a:buChar char="•"/>
            </a:pPr>
            <a:r>
              <a:rPr lang="en-US" sz="1400" dirty="0"/>
              <a:t>Body type</a:t>
            </a:r>
          </a:p>
          <a:p>
            <a:pPr marL="285750" indent="-285750">
              <a:buFont typeface="Arial" panose="020B0604020202020204" pitchFamily="34" charset="0"/>
              <a:buChar char="•"/>
            </a:pPr>
            <a:r>
              <a:rPr lang="en-US" sz="1400" dirty="0"/>
              <a:t>Fuel type</a:t>
            </a:r>
          </a:p>
          <a:p>
            <a:pPr marL="285750" indent="-285750">
              <a:buFont typeface="Arial" panose="020B0604020202020204" pitchFamily="34" charset="0"/>
              <a:buChar char="•"/>
            </a:pPr>
            <a:r>
              <a:rPr lang="en-US" sz="1400" dirty="0"/>
              <a:t>Age range (could be stochastically assigned to a specific year)</a:t>
            </a:r>
          </a:p>
          <a:p>
            <a:pPr marL="285750" indent="-285750">
              <a:buFont typeface="Arial" panose="020B0604020202020204" pitchFamily="34" charset="0"/>
              <a:buChar char="•"/>
            </a:pPr>
            <a:r>
              <a:rPr lang="en-US" sz="1400" dirty="0"/>
              <a:t>Person ID of main driver</a:t>
            </a:r>
          </a:p>
          <a:p>
            <a:endParaRPr lang="en-US" sz="1600" dirty="0"/>
          </a:p>
          <a:p>
            <a:r>
              <a:rPr lang="en-US" sz="1600" dirty="0"/>
              <a:t>These can either be in a new auto output file or be added as new fields in the HH file for up to 4 vehicles. </a:t>
            </a:r>
          </a:p>
          <a:p>
            <a:endParaRPr lang="en-US" sz="1600" dirty="0"/>
          </a:p>
        </p:txBody>
      </p:sp>
      <p:pic>
        <p:nvPicPr>
          <p:cNvPr id="2050" name="Picture 1">
            <a:extLst>
              <a:ext uri="{FF2B5EF4-FFF2-40B4-BE49-F238E27FC236}">
                <a16:creationId xmlns:a16="http://schemas.microsoft.com/office/drawing/2014/main" id="{F9A57D25-2B02-4A2D-B22A-DFF6F67C52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995" y="851072"/>
            <a:ext cx="5280300" cy="5487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Arrow Connector 7">
            <a:extLst>
              <a:ext uri="{FF2B5EF4-FFF2-40B4-BE49-F238E27FC236}">
                <a16:creationId xmlns:a16="http://schemas.microsoft.com/office/drawing/2014/main" id="{B86CDFBA-3DDC-49BF-B210-E0BAA8130A89}"/>
              </a:ext>
            </a:extLst>
          </p:cNvPr>
          <p:cNvCxnSpPr>
            <a:cxnSpLocks/>
          </p:cNvCxnSpPr>
          <p:nvPr/>
        </p:nvCxnSpPr>
        <p:spPr>
          <a:xfrm flipH="1">
            <a:off x="2785145" y="1744909"/>
            <a:ext cx="126673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Rectangle: Rounded Corners 9">
            <a:extLst>
              <a:ext uri="{FF2B5EF4-FFF2-40B4-BE49-F238E27FC236}">
                <a16:creationId xmlns:a16="http://schemas.microsoft.com/office/drawing/2014/main" id="{F407F8E6-466F-4C9E-B36C-7269B6B64E6B}"/>
              </a:ext>
            </a:extLst>
          </p:cNvPr>
          <p:cNvSpPr/>
          <p:nvPr/>
        </p:nvSpPr>
        <p:spPr>
          <a:xfrm>
            <a:off x="4079432" y="1350631"/>
            <a:ext cx="1266739" cy="788557"/>
          </a:xfrm>
          <a:prstGeom prst="roundRect">
            <a:avLst/>
          </a:prstGeom>
          <a:solidFill>
            <a:schemeClr val="accent3">
              <a:lumMod val="40000"/>
              <a:lumOff val="60000"/>
            </a:schemeClr>
          </a:solidFill>
          <a:ln w="571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900" b="1" dirty="0">
                <a:solidFill>
                  <a:schemeClr val="tx1"/>
                </a:solidFill>
              </a:rPr>
              <a:t>For each vehicle..</a:t>
            </a:r>
          </a:p>
          <a:p>
            <a:pPr marL="171450" indent="-171450">
              <a:buFontTx/>
              <a:buChar char="-"/>
            </a:pPr>
            <a:r>
              <a:rPr lang="en-US" sz="900" b="1" dirty="0">
                <a:solidFill>
                  <a:schemeClr val="tx1"/>
                </a:solidFill>
              </a:rPr>
              <a:t>Main driver</a:t>
            </a:r>
          </a:p>
          <a:p>
            <a:pPr marL="171450" indent="-171450">
              <a:buFontTx/>
              <a:buChar char="-"/>
            </a:pPr>
            <a:r>
              <a:rPr lang="en-US" sz="900" b="1" dirty="0">
                <a:solidFill>
                  <a:schemeClr val="tx1"/>
                </a:solidFill>
              </a:rPr>
              <a:t>Vehicle type </a:t>
            </a:r>
          </a:p>
        </p:txBody>
      </p:sp>
    </p:spTree>
    <p:extLst>
      <p:ext uri="{BB962C8B-B14F-4D97-AF65-F5344CB8AC3E}">
        <p14:creationId xmlns:p14="http://schemas.microsoft.com/office/powerpoint/2010/main" val="3788381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7EC42-F766-4337-9E62-CE642B7E5E2E}"/>
              </a:ext>
            </a:extLst>
          </p:cNvPr>
          <p:cNvSpPr>
            <a:spLocks noGrp="1"/>
          </p:cNvSpPr>
          <p:nvPr>
            <p:ph type="title"/>
          </p:nvPr>
        </p:nvSpPr>
        <p:spPr/>
        <p:txBody>
          <a:bodyPr/>
          <a:lstStyle/>
          <a:p>
            <a:r>
              <a:rPr lang="en-US" dirty="0"/>
              <a:t>Notes on Forecasting and Scenario Analysis</a:t>
            </a:r>
          </a:p>
        </p:txBody>
      </p:sp>
      <p:sp>
        <p:nvSpPr>
          <p:cNvPr id="3" name="Text Placeholder 2">
            <a:extLst>
              <a:ext uri="{FF2B5EF4-FFF2-40B4-BE49-F238E27FC236}">
                <a16:creationId xmlns:a16="http://schemas.microsoft.com/office/drawing/2014/main" id="{D2D70AA0-C907-4B52-8B8F-E89251201A77}"/>
              </a:ext>
            </a:extLst>
          </p:cNvPr>
          <p:cNvSpPr>
            <a:spLocks noGrp="1"/>
          </p:cNvSpPr>
          <p:nvPr>
            <p:ph type="body" sz="quarter" idx="10"/>
          </p:nvPr>
        </p:nvSpPr>
        <p:spPr>
          <a:xfrm>
            <a:off x="568854" y="1235366"/>
            <a:ext cx="8094134" cy="4912821"/>
          </a:xfrm>
        </p:spPr>
        <p:txBody>
          <a:bodyPr/>
          <a:lstStyle/>
          <a:p>
            <a:r>
              <a:rPr lang="en-US" dirty="0">
                <a:solidFill>
                  <a:schemeClr val="tx1"/>
                </a:solidFill>
              </a:rPr>
              <a:t>This model will be estimated from base-year data with low penetration of alternative fueled vehicles, especially </a:t>
            </a:r>
            <a:r>
              <a:rPr lang="en-US" dirty="0" err="1">
                <a:solidFill>
                  <a:schemeClr val="tx1"/>
                </a:solidFill>
              </a:rPr>
              <a:t>PEV</a:t>
            </a:r>
            <a:r>
              <a:rPr lang="en-US" dirty="0">
                <a:solidFill>
                  <a:schemeClr val="tx1"/>
                </a:solidFill>
              </a:rPr>
              <a:t>/PHEVs.  Given the variables we can estimate, we would expect this to continue in future predictions.  However, we might expect the penetration to change if: </a:t>
            </a:r>
          </a:p>
          <a:p>
            <a:pPr marL="342900" indent="-342900">
              <a:buAutoNum type="arabicPeriod"/>
            </a:pPr>
            <a:r>
              <a:rPr lang="en-US" sz="1600" dirty="0">
                <a:solidFill>
                  <a:schemeClr val="tx1"/>
                </a:solidFill>
              </a:rPr>
              <a:t>More manufacturers produce PEVs, increasing the supply and options.</a:t>
            </a:r>
          </a:p>
          <a:p>
            <a:pPr marL="342900" indent="-342900">
              <a:buAutoNum type="arabicPeriod"/>
            </a:pPr>
            <a:r>
              <a:rPr lang="en-US" sz="1600" dirty="0">
                <a:solidFill>
                  <a:schemeClr val="tx1"/>
                </a:solidFill>
              </a:rPr>
              <a:t>The distance range of </a:t>
            </a:r>
            <a:r>
              <a:rPr lang="en-US" sz="1600" dirty="0" err="1">
                <a:solidFill>
                  <a:schemeClr val="tx1"/>
                </a:solidFill>
              </a:rPr>
              <a:t>PEVs</a:t>
            </a:r>
            <a:r>
              <a:rPr lang="en-US" sz="1600" dirty="0">
                <a:solidFill>
                  <a:schemeClr val="tx1"/>
                </a:solidFill>
              </a:rPr>
              <a:t> increases substantially </a:t>
            </a:r>
          </a:p>
          <a:p>
            <a:pPr marL="342900" indent="-342900">
              <a:buAutoNum type="arabicPeriod"/>
            </a:pPr>
            <a:r>
              <a:rPr lang="en-US" sz="1600" dirty="0">
                <a:solidFill>
                  <a:schemeClr val="tx1"/>
                </a:solidFill>
              </a:rPr>
              <a:t>The available number of charging locations increases. </a:t>
            </a:r>
          </a:p>
          <a:p>
            <a:pPr marL="342900" indent="-342900">
              <a:buAutoNum type="arabicPeriod"/>
            </a:pPr>
            <a:r>
              <a:rPr lang="en-US" sz="1600" dirty="0" err="1">
                <a:solidFill>
                  <a:schemeClr val="tx1"/>
                </a:solidFill>
              </a:rPr>
              <a:t>PEV</a:t>
            </a:r>
            <a:r>
              <a:rPr lang="en-US" sz="1600" dirty="0">
                <a:solidFill>
                  <a:schemeClr val="tx1"/>
                </a:solidFill>
              </a:rPr>
              <a:t>/PHEVs become less expensive. </a:t>
            </a:r>
          </a:p>
          <a:p>
            <a:pPr marL="342900" indent="-342900">
              <a:buAutoNum type="arabicPeriod"/>
            </a:pPr>
            <a:r>
              <a:rPr lang="en-US" sz="1600" dirty="0">
                <a:solidFill>
                  <a:schemeClr val="tx1"/>
                </a:solidFill>
              </a:rPr>
              <a:t>Gasoline prices increase or decrease</a:t>
            </a:r>
            <a:r>
              <a:rPr lang="en-US" dirty="0">
                <a:solidFill>
                  <a:schemeClr val="tx1"/>
                </a:solidFill>
              </a:rPr>
              <a:t>. </a:t>
            </a:r>
          </a:p>
          <a:p>
            <a:endParaRPr lang="en-US" dirty="0">
              <a:solidFill>
                <a:schemeClr val="tx1"/>
              </a:solidFill>
            </a:endParaRPr>
          </a:p>
          <a:p>
            <a:r>
              <a:rPr lang="en-US" dirty="0">
                <a:solidFill>
                  <a:schemeClr val="tx1"/>
                </a:solidFill>
              </a:rPr>
              <a:t>Because there is little to no variation of these terms in a cross-sectional survey, we cannot estimate their effect directly.  </a:t>
            </a:r>
          </a:p>
          <a:p>
            <a:pPr marL="285750" indent="-285750">
              <a:buFont typeface="Arial" panose="020B0604020202020204" pitchFamily="34" charset="0"/>
              <a:buChar char="•"/>
            </a:pPr>
            <a:r>
              <a:rPr lang="en-US" dirty="0">
                <a:solidFill>
                  <a:schemeClr val="tx1"/>
                </a:solidFill>
              </a:rPr>
              <a:t>The best source for these variables is likely to be asserted coefficients based on modeling done by RSG for the California Energy Commission, based on both SP and RP data. </a:t>
            </a:r>
          </a:p>
          <a:p>
            <a:pPr marL="285750" indent="-285750">
              <a:buFont typeface="Arial" panose="020B0604020202020204" pitchFamily="34" charset="0"/>
              <a:buChar char="•"/>
            </a:pPr>
            <a:r>
              <a:rPr lang="en-US" dirty="0">
                <a:solidFill>
                  <a:schemeClr val="tx1"/>
                </a:solidFill>
              </a:rPr>
              <a:t>Any variables not included explicitly will be “baked into” the alternative-specific constants, and these can be varied in scenarios</a:t>
            </a:r>
            <a:r>
              <a:rPr lang="en-US" dirty="0">
                <a:solidFill>
                  <a:srgbClr val="FF0000"/>
                </a:solidFill>
              </a:rPr>
              <a:t>.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777382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7EC42-F766-4337-9E62-CE642B7E5E2E}"/>
              </a:ext>
            </a:extLst>
          </p:cNvPr>
          <p:cNvSpPr>
            <a:spLocks noGrp="1"/>
          </p:cNvSpPr>
          <p:nvPr>
            <p:ph type="title"/>
          </p:nvPr>
        </p:nvSpPr>
        <p:spPr/>
        <p:txBody>
          <a:bodyPr/>
          <a:lstStyle/>
          <a:p>
            <a:r>
              <a:rPr lang="en-US" dirty="0"/>
              <a:t>Adding effects of vehicle price and fuel price changes, and additional EV-related variables</a:t>
            </a:r>
          </a:p>
        </p:txBody>
      </p:sp>
      <p:sp>
        <p:nvSpPr>
          <p:cNvPr id="3" name="Text Placeholder 2">
            <a:extLst>
              <a:ext uri="{FF2B5EF4-FFF2-40B4-BE49-F238E27FC236}">
                <a16:creationId xmlns:a16="http://schemas.microsoft.com/office/drawing/2014/main" id="{D2D70AA0-C907-4B52-8B8F-E89251201A77}"/>
              </a:ext>
            </a:extLst>
          </p:cNvPr>
          <p:cNvSpPr>
            <a:spLocks noGrp="1"/>
          </p:cNvSpPr>
          <p:nvPr>
            <p:ph type="body" sz="quarter" idx="10"/>
          </p:nvPr>
        </p:nvSpPr>
        <p:spPr>
          <a:xfrm>
            <a:off x="606491" y="1345589"/>
            <a:ext cx="8094134" cy="1143000"/>
          </a:xfrm>
        </p:spPr>
        <p:txBody>
          <a:bodyPr/>
          <a:lstStyle/>
          <a:p>
            <a:pPr marL="285750" indent="-285750">
              <a:buFont typeface="Arial" panose="020B0604020202020204" pitchFamily="34" charset="0"/>
              <a:buChar char="•"/>
            </a:pPr>
            <a:r>
              <a:rPr lang="en-US" dirty="0"/>
              <a:t>Best source is likely to be asserted coefficients based on modeling done by </a:t>
            </a:r>
            <a:r>
              <a:rPr lang="en-US" dirty="0" err="1"/>
              <a:t>RSG</a:t>
            </a:r>
            <a:r>
              <a:rPr lang="en-US" dirty="0"/>
              <a:t> for the California Energy Commission, based on both SP and RP data. (</a:t>
            </a:r>
            <a:r>
              <a:rPr lang="en-US" sz="1800" u="sng" dirty="0">
                <a:solidFill>
                  <a:schemeClr val="accent1"/>
                </a:solidFill>
                <a:effectLst/>
                <a:latin typeface="Arial" panose="020B0604020202020204" pitchFamily="34" charset="0"/>
                <a:ea typeface="Arial" panose="020B0604020202020204" pitchFamily="34" charset="0"/>
                <a:hlinkClick r:id="rId2">
                  <a:extLst>
                    <a:ext uri="{A12FA001-AC4F-418D-AE19-62706E023703}">
                      <ahyp:hlinkClr xmlns:ahyp="http://schemas.microsoft.com/office/drawing/2018/hyperlinkcolor" val="tx"/>
                    </a:ext>
                  </a:extLst>
                </a:hlinkClick>
              </a:rPr>
              <a:t>https://www.nrel.gov/transportation/secure-transportation-data/assets/pdfs/cec_2015-2017_california_vehicle_survey_report_appendix.pdf</a:t>
            </a:r>
            <a:r>
              <a:rPr lang="en-US" sz="1800" u="sng" dirty="0">
                <a:solidFill>
                  <a:srgbClr val="262626"/>
                </a:solidFill>
                <a:effectLst/>
                <a:latin typeface="Arial" panose="020B0604020202020204" pitchFamily="34" charset="0"/>
                <a:ea typeface="Arial" panose="020B0604020202020204" pitchFamily="34" charset="0"/>
              </a:rPr>
              <a:t>)</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5" name="Picture 4">
            <a:extLst>
              <a:ext uri="{FF2B5EF4-FFF2-40B4-BE49-F238E27FC236}">
                <a16:creationId xmlns:a16="http://schemas.microsoft.com/office/drawing/2014/main" id="{1A73AA48-0EE4-4B95-940D-A3743061C1B3}"/>
              </a:ext>
            </a:extLst>
          </p:cNvPr>
          <p:cNvPicPr>
            <a:picLocks noChangeAspect="1"/>
          </p:cNvPicPr>
          <p:nvPr/>
        </p:nvPicPr>
        <p:blipFill rotWithShape="1">
          <a:blip r:embed="rId3"/>
          <a:srcRect l="33486" t="23112" r="30734" b="2703"/>
          <a:stretch/>
        </p:blipFill>
        <p:spPr>
          <a:xfrm>
            <a:off x="500103" y="2908984"/>
            <a:ext cx="3056863" cy="3433093"/>
          </a:xfrm>
          <a:prstGeom prst="rect">
            <a:avLst/>
          </a:prstGeom>
        </p:spPr>
      </p:pic>
      <p:pic>
        <p:nvPicPr>
          <p:cNvPr id="7" name="Picture 6">
            <a:extLst>
              <a:ext uri="{FF2B5EF4-FFF2-40B4-BE49-F238E27FC236}">
                <a16:creationId xmlns:a16="http://schemas.microsoft.com/office/drawing/2014/main" id="{4AC7016B-1565-4260-A8A2-DBA3E997E11A}"/>
              </a:ext>
            </a:extLst>
          </p:cNvPr>
          <p:cNvPicPr>
            <a:picLocks noChangeAspect="1"/>
          </p:cNvPicPr>
          <p:nvPr/>
        </p:nvPicPr>
        <p:blipFill rotWithShape="1">
          <a:blip r:embed="rId4"/>
          <a:srcRect l="31193" t="28871" r="31285" b="48052"/>
          <a:stretch/>
        </p:blipFill>
        <p:spPr>
          <a:xfrm>
            <a:off x="3556966" y="2908984"/>
            <a:ext cx="5612519" cy="1869698"/>
          </a:xfrm>
          <a:prstGeom prst="rect">
            <a:avLst/>
          </a:prstGeom>
        </p:spPr>
      </p:pic>
      <p:pic>
        <p:nvPicPr>
          <p:cNvPr id="9" name="Picture 8">
            <a:extLst>
              <a:ext uri="{FF2B5EF4-FFF2-40B4-BE49-F238E27FC236}">
                <a16:creationId xmlns:a16="http://schemas.microsoft.com/office/drawing/2014/main" id="{1C512251-2DEB-4EA9-917B-C6BAD8F133EF}"/>
              </a:ext>
            </a:extLst>
          </p:cNvPr>
          <p:cNvPicPr>
            <a:picLocks noChangeAspect="1"/>
          </p:cNvPicPr>
          <p:nvPr/>
        </p:nvPicPr>
        <p:blipFill rotWithShape="1">
          <a:blip r:embed="rId4"/>
          <a:srcRect l="31468" t="73246" r="31926" b="12429"/>
          <a:stretch/>
        </p:blipFill>
        <p:spPr>
          <a:xfrm>
            <a:off x="3599513" y="4741295"/>
            <a:ext cx="5454222" cy="1156166"/>
          </a:xfrm>
          <a:prstGeom prst="rect">
            <a:avLst/>
          </a:prstGeom>
        </p:spPr>
      </p:pic>
    </p:spTree>
    <p:extLst>
      <p:ext uri="{BB962C8B-B14F-4D97-AF65-F5344CB8AC3E}">
        <p14:creationId xmlns:p14="http://schemas.microsoft.com/office/powerpoint/2010/main" val="2815799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9087556" y="5926667"/>
            <a:ext cx="184666" cy="369332"/>
          </a:xfrm>
          <a:prstGeom prst="rect">
            <a:avLst/>
          </a:prstGeom>
          <a:noFill/>
        </p:spPr>
        <p:txBody>
          <a:bodyPr wrap="none" rtlCol="0">
            <a:spAutoFit/>
          </a:bodyPr>
          <a:lstStyle/>
          <a:p>
            <a:endParaRPr lang="en-US" dirty="0"/>
          </a:p>
        </p:txBody>
      </p:sp>
      <p:sp>
        <p:nvSpPr>
          <p:cNvPr id="5" name="Title 4"/>
          <p:cNvSpPr>
            <a:spLocks noGrp="1"/>
          </p:cNvSpPr>
          <p:nvPr>
            <p:ph type="title"/>
          </p:nvPr>
        </p:nvSpPr>
        <p:spPr/>
        <p:txBody>
          <a:bodyPr/>
          <a:lstStyle/>
          <a:p>
            <a:r>
              <a:rPr lang="en-US" sz="2400" dirty="0">
                <a:solidFill>
                  <a:srgbClr val="262626"/>
                </a:solidFill>
              </a:rPr>
              <a:t>Simple model to allocate vehicles to tours</a:t>
            </a:r>
          </a:p>
        </p:txBody>
      </p:sp>
      <p:sp>
        <p:nvSpPr>
          <p:cNvPr id="6" name="Text Placeholder 5"/>
          <p:cNvSpPr>
            <a:spLocks noGrp="1"/>
          </p:cNvSpPr>
          <p:nvPr>
            <p:ph type="body" sz="quarter" idx="10"/>
          </p:nvPr>
        </p:nvSpPr>
        <p:spPr>
          <a:xfrm>
            <a:off x="612468" y="1088239"/>
            <a:ext cx="8094134" cy="5123870"/>
          </a:xfrm>
        </p:spPr>
        <p:txBody>
          <a:bodyPr/>
          <a:lstStyle/>
          <a:p>
            <a:r>
              <a:rPr lang="en-US" sz="1600" dirty="0">
                <a:solidFill>
                  <a:srgbClr val="262626"/>
                </a:solidFill>
              </a:rPr>
              <a:t>This subtask was not requested in the RFP, but we are including it </a:t>
            </a:r>
          </a:p>
          <a:p>
            <a:r>
              <a:rPr lang="en-US" sz="1600" dirty="0">
                <a:solidFill>
                  <a:srgbClr val="262626"/>
                </a:solidFill>
              </a:rPr>
              <a:t>to make the </a:t>
            </a:r>
            <a:r>
              <a:rPr lang="en-US" sz="1600" u="sng" dirty="0">
                <a:solidFill>
                  <a:srgbClr val="262626"/>
                </a:solidFill>
              </a:rPr>
              <a:t>aggregate</a:t>
            </a:r>
            <a:r>
              <a:rPr lang="en-US" sz="1600" dirty="0">
                <a:solidFill>
                  <a:srgbClr val="262626"/>
                </a:solidFill>
              </a:rPr>
              <a:t> model output useful for </a:t>
            </a:r>
            <a:r>
              <a:rPr lang="en-US" sz="1600" dirty="0" err="1">
                <a:solidFill>
                  <a:srgbClr val="262626"/>
                </a:solidFill>
              </a:rPr>
              <a:t>VMT</a:t>
            </a:r>
            <a:r>
              <a:rPr lang="en-US" sz="1600" dirty="0">
                <a:solidFill>
                  <a:srgbClr val="262626"/>
                </a:solidFill>
              </a:rPr>
              <a:t> and emissions modeling. </a:t>
            </a:r>
          </a:p>
          <a:p>
            <a:endParaRPr lang="en-US" sz="1600" dirty="0">
              <a:solidFill>
                <a:srgbClr val="262626"/>
              </a:solidFill>
            </a:endParaRPr>
          </a:p>
          <a:p>
            <a:r>
              <a:rPr lang="en-US" sz="1600" dirty="0">
                <a:solidFill>
                  <a:srgbClr val="262626"/>
                </a:solidFill>
              </a:rPr>
              <a:t>More complex vehicle allocation and scheduling models can be part of future </a:t>
            </a:r>
            <a:r>
              <a:rPr lang="en-US" sz="1600" dirty="0" err="1">
                <a:solidFill>
                  <a:srgbClr val="262626"/>
                </a:solidFill>
              </a:rPr>
              <a:t>ActivitySim</a:t>
            </a:r>
            <a:r>
              <a:rPr lang="en-US" sz="1600" dirty="0">
                <a:solidFill>
                  <a:srgbClr val="262626"/>
                </a:solidFill>
              </a:rPr>
              <a:t> development work.  </a:t>
            </a:r>
          </a:p>
          <a:p>
            <a:endParaRPr lang="en-US" sz="1600" dirty="0">
              <a:solidFill>
                <a:srgbClr val="262626"/>
              </a:solidFill>
            </a:endParaRPr>
          </a:p>
          <a:p>
            <a:r>
              <a:rPr lang="en-US" sz="1600" u="sng" dirty="0">
                <a:solidFill>
                  <a:srgbClr val="262626"/>
                </a:solidFill>
              </a:rPr>
              <a:t>Approach</a:t>
            </a:r>
            <a:r>
              <a:rPr lang="en-US" sz="1600" dirty="0">
                <a:solidFill>
                  <a:srgbClr val="262626"/>
                </a:solidFill>
              </a:rPr>
              <a:t>: The choice of which vehicle to use on any tour is modeled independently across tours within a HH. It is applied before the tour mode choice simulated, so that the vehicle type can be used to condition the auto utility. </a:t>
            </a:r>
          </a:p>
          <a:p>
            <a:r>
              <a:rPr lang="en-US" sz="1600" u="sng" dirty="0">
                <a:solidFill>
                  <a:srgbClr val="262626"/>
                </a:solidFill>
              </a:rPr>
              <a:t>Choice set</a:t>
            </a:r>
            <a:r>
              <a:rPr lang="en-US" sz="1600" dirty="0">
                <a:solidFill>
                  <a:srgbClr val="262626"/>
                </a:solidFill>
              </a:rPr>
              <a:t>: The vehicles owned by the HH (from the vehicle type choice model), plus the additional choice of using a non-HH vehicle</a:t>
            </a:r>
          </a:p>
          <a:p>
            <a:r>
              <a:rPr lang="en-US" sz="1600" u="sng" dirty="0">
                <a:solidFill>
                  <a:srgbClr val="262626"/>
                </a:solidFill>
              </a:rPr>
              <a:t>Explanatory variables</a:t>
            </a:r>
          </a:p>
          <a:p>
            <a:pPr marL="285750" indent="-285750">
              <a:buFont typeface="Arial" panose="020B0604020202020204" pitchFamily="34" charset="0"/>
              <a:buChar char="•"/>
            </a:pPr>
            <a:r>
              <a:rPr lang="en-US" sz="1600" dirty="0">
                <a:solidFill>
                  <a:schemeClr val="tx1"/>
                </a:solidFill>
              </a:rPr>
              <a:t>Primary driver of each vehicle (if known from Option 3 above)</a:t>
            </a:r>
          </a:p>
          <a:p>
            <a:pPr marL="285750" indent="-285750">
              <a:buFont typeface="Arial" panose="020B0604020202020204" pitchFamily="34" charset="0"/>
              <a:buChar char="•"/>
            </a:pPr>
            <a:r>
              <a:rPr lang="en-US" sz="1600" dirty="0">
                <a:solidFill>
                  <a:srgbClr val="262626"/>
                </a:solidFill>
              </a:rPr>
              <a:t>Fuel type, body type, age of HH vehicles</a:t>
            </a:r>
          </a:p>
          <a:p>
            <a:pPr marL="285750" indent="-285750">
              <a:buFont typeface="Arial" panose="020B0604020202020204" pitchFamily="34" charset="0"/>
              <a:buChar char="•"/>
            </a:pPr>
            <a:r>
              <a:rPr lang="en-US" sz="1600" dirty="0">
                <a:solidFill>
                  <a:srgbClr val="262626"/>
                </a:solidFill>
              </a:rPr>
              <a:t>Tour purpose</a:t>
            </a:r>
          </a:p>
          <a:p>
            <a:pPr marL="285750" indent="-285750">
              <a:buFont typeface="Arial" panose="020B0604020202020204" pitchFamily="34" charset="0"/>
              <a:buChar char="•"/>
            </a:pPr>
            <a:r>
              <a:rPr lang="en-US" sz="1600" dirty="0">
                <a:solidFill>
                  <a:srgbClr val="262626"/>
                </a:solidFill>
              </a:rPr>
              <a:t>Tour destination land use/area type</a:t>
            </a:r>
          </a:p>
          <a:p>
            <a:pPr marL="285750" indent="-285750">
              <a:buFont typeface="Arial" panose="020B0604020202020204" pitchFamily="34" charset="0"/>
              <a:buChar char="•"/>
            </a:pPr>
            <a:r>
              <a:rPr lang="en-US" sz="1600" dirty="0">
                <a:solidFill>
                  <a:srgbClr val="262626"/>
                </a:solidFill>
              </a:rPr>
              <a:t>Tour distance</a:t>
            </a:r>
          </a:p>
          <a:p>
            <a:pPr marL="285750" indent="-285750">
              <a:buFont typeface="Arial" panose="020B0604020202020204" pitchFamily="34" charset="0"/>
              <a:buChar char="•"/>
            </a:pPr>
            <a:r>
              <a:rPr lang="en-US" sz="1600" dirty="0">
                <a:solidFill>
                  <a:srgbClr val="262626"/>
                </a:solidFill>
              </a:rPr>
              <a:t>Tour scheduled duration (including activities)</a:t>
            </a:r>
          </a:p>
          <a:p>
            <a:endParaRPr lang="en-US" dirty="0">
              <a:solidFill>
                <a:srgbClr val="262626"/>
              </a:solidFill>
            </a:endParaRPr>
          </a:p>
        </p:txBody>
      </p:sp>
    </p:spTree>
    <p:extLst>
      <p:ext uri="{BB962C8B-B14F-4D97-AF65-F5344CB8AC3E}">
        <p14:creationId xmlns:p14="http://schemas.microsoft.com/office/powerpoint/2010/main" val="28930734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59270-C783-459D-A039-2E961A8BE885}"/>
              </a:ext>
            </a:extLst>
          </p:cNvPr>
          <p:cNvSpPr>
            <a:spLocks noGrp="1"/>
          </p:cNvSpPr>
          <p:nvPr>
            <p:ph type="title"/>
          </p:nvPr>
        </p:nvSpPr>
        <p:spPr>
          <a:xfrm>
            <a:off x="592666" y="274638"/>
            <a:ext cx="8094133" cy="690096"/>
          </a:xfrm>
        </p:spPr>
        <p:txBody>
          <a:bodyPr/>
          <a:lstStyle/>
          <a:p>
            <a:r>
              <a:rPr lang="en-US" sz="2400" dirty="0"/>
              <a:t>Where the model fits in the </a:t>
            </a:r>
            <a:r>
              <a:rPr lang="en-US" sz="2400" dirty="0" err="1"/>
              <a:t>ActivitySim</a:t>
            </a:r>
            <a:r>
              <a:rPr lang="en-US" sz="2400" dirty="0"/>
              <a:t> structure</a:t>
            </a:r>
          </a:p>
        </p:txBody>
      </p:sp>
      <p:sp>
        <p:nvSpPr>
          <p:cNvPr id="3" name="Text Placeholder 2">
            <a:extLst>
              <a:ext uri="{FF2B5EF4-FFF2-40B4-BE49-F238E27FC236}">
                <a16:creationId xmlns:a16="http://schemas.microsoft.com/office/drawing/2014/main" id="{ADFD404C-8D01-4028-9BD6-9392C2965187}"/>
              </a:ext>
            </a:extLst>
          </p:cNvPr>
          <p:cNvSpPr>
            <a:spLocks noGrp="1"/>
          </p:cNvSpPr>
          <p:nvPr>
            <p:ph type="body" sz="quarter" idx="10"/>
          </p:nvPr>
        </p:nvSpPr>
        <p:spPr>
          <a:xfrm>
            <a:off x="5444454" y="964734"/>
            <a:ext cx="3473043" cy="5243119"/>
          </a:xfrm>
        </p:spPr>
        <p:txBody>
          <a:bodyPr/>
          <a:lstStyle/>
          <a:p>
            <a:r>
              <a:rPr lang="en-US" sz="1600" b="1" dirty="0"/>
              <a:t>INPUT variables </a:t>
            </a:r>
            <a:r>
              <a:rPr lang="en-US" sz="1600" dirty="0"/>
              <a:t>are the same as for tour Mode choice, plus the outputs from the vehicle type model.</a:t>
            </a:r>
          </a:p>
          <a:p>
            <a:endParaRPr lang="en-US" sz="1600" b="1" dirty="0"/>
          </a:p>
          <a:p>
            <a:r>
              <a:rPr lang="en-US" sz="1600" b="1" dirty="0"/>
              <a:t>New OUTPUT variable </a:t>
            </a:r>
            <a:r>
              <a:rPr lang="en-US" sz="1600" dirty="0"/>
              <a:t>for tours: </a:t>
            </a:r>
          </a:p>
          <a:p>
            <a:pPr marL="285750" indent="-285750">
              <a:buFont typeface="Arial" panose="020B0604020202020204" pitchFamily="34" charset="0"/>
              <a:buChar char="•"/>
            </a:pPr>
            <a:r>
              <a:rPr lang="en-US" sz="1400" dirty="0"/>
              <a:t>ID of HH vehicle used (if relevant)</a:t>
            </a:r>
          </a:p>
          <a:p>
            <a:r>
              <a:rPr lang="en-US" sz="1400" dirty="0"/>
              <a:t>Can be tied back to vehicle or HH file.</a:t>
            </a:r>
          </a:p>
          <a:p>
            <a:endParaRPr lang="en-US" sz="1400" dirty="0"/>
          </a:p>
          <a:p>
            <a:r>
              <a:rPr lang="en-US" sz="1400" b="1" u="sng" dirty="0"/>
              <a:t>Complicating factors</a:t>
            </a:r>
          </a:p>
          <a:p>
            <a:pPr marL="285750" indent="-285750">
              <a:buFont typeface="Arial" panose="020B0604020202020204" pitchFamily="34" charset="0"/>
              <a:buChar char="•"/>
            </a:pPr>
            <a:r>
              <a:rPr lang="en-US" sz="1400" dirty="0"/>
              <a:t>There may be more than one driver on a tour in the survey data. (</a:t>
            </a:r>
            <a:r>
              <a:rPr lang="en-US" sz="1400" i="1" dirty="0"/>
              <a:t>Select the one that drives longest distance as the main driver</a:t>
            </a:r>
            <a:r>
              <a:rPr lang="en-US" sz="1400" dirty="0"/>
              <a:t>.)</a:t>
            </a:r>
          </a:p>
          <a:p>
            <a:pPr marL="285750" indent="-285750">
              <a:buFont typeface="Arial" panose="020B0604020202020204" pitchFamily="34" charset="0"/>
              <a:buChar char="•"/>
            </a:pPr>
            <a:r>
              <a:rPr lang="en-US" sz="1400" dirty="0" err="1"/>
              <a:t>ActivitySim</a:t>
            </a:r>
            <a:r>
              <a:rPr lang="en-US" sz="1400" dirty="0"/>
              <a:t> does not predict who is a driver or a passenger on the tour. (</a:t>
            </a:r>
            <a:r>
              <a:rPr lang="en-US" sz="1400" i="1" dirty="0"/>
              <a:t>If the person is a main driver for any HH vehicle, assume they are the driver for the tour</a:t>
            </a:r>
            <a:r>
              <a:rPr lang="en-US" sz="1400" dirty="0"/>
              <a:t>.)</a:t>
            </a:r>
          </a:p>
          <a:p>
            <a:pPr marL="285750" indent="-285750">
              <a:buFont typeface="Arial" panose="020B0604020202020204" pitchFamily="34" charset="0"/>
              <a:buChar char="•"/>
            </a:pPr>
            <a:r>
              <a:rPr lang="en-US" sz="1400" dirty="0" err="1"/>
              <a:t>ActivitySim</a:t>
            </a:r>
            <a:r>
              <a:rPr lang="en-US" sz="1400" dirty="0"/>
              <a:t> only predicts which other HH members are occupants for fully joint tours. (</a:t>
            </a:r>
            <a:r>
              <a:rPr lang="en-US" sz="1400" i="1" dirty="0"/>
              <a:t>Use joint tour details when they are useful</a:t>
            </a:r>
            <a:r>
              <a:rPr lang="en-US" sz="1400" dirty="0"/>
              <a:t>)</a:t>
            </a:r>
          </a:p>
          <a:p>
            <a:pPr marL="285750" indent="-285750">
              <a:buFont typeface="Arial" panose="020B0604020202020204" pitchFamily="34" charset="0"/>
              <a:buChar char="•"/>
            </a:pPr>
            <a:endParaRPr lang="en-US" sz="1400" dirty="0"/>
          </a:p>
        </p:txBody>
      </p:sp>
      <p:pic>
        <p:nvPicPr>
          <p:cNvPr id="2050" name="Picture 1">
            <a:extLst>
              <a:ext uri="{FF2B5EF4-FFF2-40B4-BE49-F238E27FC236}">
                <a16:creationId xmlns:a16="http://schemas.microsoft.com/office/drawing/2014/main" id="{F9A57D25-2B02-4A2D-B22A-DFF6F67C52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654" y="1028448"/>
            <a:ext cx="5280300" cy="5487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Arrow Connector 7">
            <a:extLst>
              <a:ext uri="{FF2B5EF4-FFF2-40B4-BE49-F238E27FC236}">
                <a16:creationId xmlns:a16="http://schemas.microsoft.com/office/drawing/2014/main" id="{B86CDFBA-3DDC-49BF-B210-E0BAA8130A89}"/>
              </a:ext>
            </a:extLst>
          </p:cNvPr>
          <p:cNvCxnSpPr>
            <a:cxnSpLocks/>
          </p:cNvCxnSpPr>
          <p:nvPr/>
        </p:nvCxnSpPr>
        <p:spPr>
          <a:xfrm flipH="1">
            <a:off x="2785145" y="1929468"/>
            <a:ext cx="126673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Rectangle: Rounded Corners 9">
            <a:extLst>
              <a:ext uri="{FF2B5EF4-FFF2-40B4-BE49-F238E27FC236}">
                <a16:creationId xmlns:a16="http://schemas.microsoft.com/office/drawing/2014/main" id="{F407F8E6-466F-4C9E-B36C-7269B6B64E6B}"/>
              </a:ext>
            </a:extLst>
          </p:cNvPr>
          <p:cNvSpPr/>
          <p:nvPr/>
        </p:nvSpPr>
        <p:spPr>
          <a:xfrm>
            <a:off x="4051883" y="1669413"/>
            <a:ext cx="1266739" cy="595616"/>
          </a:xfrm>
          <a:prstGeom prst="roundRect">
            <a:avLst/>
          </a:prstGeom>
          <a:solidFill>
            <a:schemeClr val="accent3">
              <a:lumMod val="40000"/>
              <a:lumOff val="6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48484A"/>
                </a:solidFill>
                <a:effectLst/>
                <a:uLnTx/>
                <a:uFillTx/>
                <a:latin typeface="Arial"/>
                <a:ea typeface="+mn-ea"/>
                <a:cs typeface="+mn-cs"/>
              </a:rPr>
              <a:t>For each vehicle..</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kumimoji="0" lang="en-US" sz="900" b="1" i="0" u="none" strike="noStrike" kern="1200" cap="none" spc="0" normalizeH="0" baseline="0" noProof="0" dirty="0">
                <a:ln>
                  <a:noFill/>
                </a:ln>
                <a:solidFill>
                  <a:srgbClr val="48484A"/>
                </a:solidFill>
                <a:effectLst/>
                <a:uLnTx/>
                <a:uFillTx/>
                <a:latin typeface="Arial"/>
                <a:ea typeface="+mn-ea"/>
                <a:cs typeface="+mn-cs"/>
              </a:rPr>
              <a:t>Main driver</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kumimoji="0" lang="en-US" sz="900" b="1" i="0" u="none" strike="noStrike" kern="1200" cap="none" spc="0" normalizeH="0" baseline="0" noProof="0" dirty="0">
                <a:ln>
                  <a:noFill/>
                </a:ln>
                <a:solidFill>
                  <a:srgbClr val="48484A"/>
                </a:solidFill>
                <a:effectLst/>
                <a:uLnTx/>
                <a:uFillTx/>
                <a:latin typeface="Arial"/>
                <a:ea typeface="+mn-ea"/>
                <a:cs typeface="+mn-cs"/>
              </a:rPr>
              <a:t>Vehicle type </a:t>
            </a:r>
          </a:p>
        </p:txBody>
      </p:sp>
      <p:sp>
        <p:nvSpPr>
          <p:cNvPr id="7" name="Rectangle: Rounded Corners 6">
            <a:extLst>
              <a:ext uri="{FF2B5EF4-FFF2-40B4-BE49-F238E27FC236}">
                <a16:creationId xmlns:a16="http://schemas.microsoft.com/office/drawing/2014/main" id="{EB8EEA64-9F92-4903-B30D-6908BEE7F46F}"/>
              </a:ext>
            </a:extLst>
          </p:cNvPr>
          <p:cNvSpPr/>
          <p:nvPr/>
        </p:nvSpPr>
        <p:spPr>
          <a:xfrm>
            <a:off x="482600" y="5048591"/>
            <a:ext cx="1346198" cy="605589"/>
          </a:xfrm>
          <a:prstGeom prst="roundRect">
            <a:avLst/>
          </a:prstGeom>
          <a:solidFill>
            <a:schemeClr val="bg2">
              <a:lumMod val="60000"/>
              <a:lumOff val="40000"/>
            </a:schemeClr>
          </a:solidFill>
          <a:ln w="444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R="0" lvl="0" algn="l" defTabSz="457200" rtl="0" eaLnBrk="1" fontAlgn="auto" latinLnBrk="0" hangingPunct="1">
              <a:lnSpc>
                <a:spcPct val="100000"/>
              </a:lnSpc>
              <a:spcBef>
                <a:spcPts val="0"/>
              </a:spcBef>
              <a:spcAft>
                <a:spcPts val="0"/>
              </a:spcAft>
              <a:buClrTx/>
              <a:buSzTx/>
              <a:tabLst/>
              <a:defRPr/>
            </a:pPr>
            <a:r>
              <a:rPr lang="en-US" sz="900" b="1" dirty="0">
                <a:solidFill>
                  <a:srgbClr val="48484A"/>
                </a:solidFill>
                <a:latin typeface="Arial"/>
              </a:rPr>
              <a:t>Which vehicle will be used for the tour if the auto mode is chosen?</a:t>
            </a:r>
            <a:endParaRPr kumimoji="0" lang="en-US" sz="900" b="1" i="0" u="none" strike="noStrike" kern="1200" cap="none" spc="0" normalizeH="0" baseline="0" noProof="0" dirty="0">
              <a:ln>
                <a:noFill/>
              </a:ln>
              <a:solidFill>
                <a:srgbClr val="48484A"/>
              </a:solidFill>
              <a:effectLst/>
              <a:uLnTx/>
              <a:uFillTx/>
              <a:latin typeface="Arial"/>
              <a:ea typeface="+mn-ea"/>
              <a:cs typeface="+mn-cs"/>
            </a:endParaRPr>
          </a:p>
        </p:txBody>
      </p:sp>
      <p:cxnSp>
        <p:nvCxnSpPr>
          <p:cNvPr id="5" name="Straight Arrow Connector 4">
            <a:extLst>
              <a:ext uri="{FF2B5EF4-FFF2-40B4-BE49-F238E27FC236}">
                <a16:creationId xmlns:a16="http://schemas.microsoft.com/office/drawing/2014/main" id="{0715B682-A428-496D-BDD0-B98251F7C441}"/>
              </a:ext>
            </a:extLst>
          </p:cNvPr>
          <p:cNvCxnSpPr/>
          <p:nvPr/>
        </p:nvCxnSpPr>
        <p:spPr>
          <a:xfrm flipV="1">
            <a:off x="1350628" y="4605556"/>
            <a:ext cx="0" cy="44303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83007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BBBB4-863F-4F3C-B5F0-183521A0B7BB}"/>
              </a:ext>
            </a:extLst>
          </p:cNvPr>
          <p:cNvSpPr>
            <a:spLocks noGrp="1"/>
          </p:cNvSpPr>
          <p:nvPr>
            <p:ph type="title"/>
          </p:nvPr>
        </p:nvSpPr>
        <p:spPr/>
        <p:txBody>
          <a:bodyPr/>
          <a:lstStyle/>
          <a:p>
            <a:r>
              <a:rPr lang="en-US" dirty="0" err="1"/>
              <a:t>NHTS</a:t>
            </a:r>
            <a:r>
              <a:rPr lang="en-US" dirty="0"/>
              <a:t> data on main driver of each vehicle and vehicle used on each trip is very complete</a:t>
            </a:r>
          </a:p>
        </p:txBody>
      </p:sp>
      <p:pic>
        <p:nvPicPr>
          <p:cNvPr id="6" name="Picture 5">
            <a:extLst>
              <a:ext uri="{FF2B5EF4-FFF2-40B4-BE49-F238E27FC236}">
                <a16:creationId xmlns:a16="http://schemas.microsoft.com/office/drawing/2014/main" id="{BB82C4BE-BA09-4CA4-9EEA-D9148389C402}"/>
              </a:ext>
            </a:extLst>
          </p:cNvPr>
          <p:cNvPicPr>
            <a:picLocks noChangeAspect="1"/>
          </p:cNvPicPr>
          <p:nvPr/>
        </p:nvPicPr>
        <p:blipFill rotWithShape="1">
          <a:blip r:embed="rId2"/>
          <a:srcRect l="29083" t="29032" r="52568" b="30629"/>
          <a:stretch/>
        </p:blipFill>
        <p:spPr>
          <a:xfrm>
            <a:off x="592666" y="1340140"/>
            <a:ext cx="3741838" cy="4490209"/>
          </a:xfrm>
          <a:prstGeom prst="rect">
            <a:avLst/>
          </a:prstGeom>
        </p:spPr>
      </p:pic>
      <p:pic>
        <p:nvPicPr>
          <p:cNvPr id="8" name="Picture 7">
            <a:extLst>
              <a:ext uri="{FF2B5EF4-FFF2-40B4-BE49-F238E27FC236}">
                <a16:creationId xmlns:a16="http://schemas.microsoft.com/office/drawing/2014/main" id="{C07E8E39-2454-470E-BFFF-8D7B70F7B818}"/>
              </a:ext>
            </a:extLst>
          </p:cNvPr>
          <p:cNvPicPr>
            <a:picLocks noChangeAspect="1"/>
          </p:cNvPicPr>
          <p:nvPr/>
        </p:nvPicPr>
        <p:blipFill rotWithShape="1">
          <a:blip r:embed="rId3"/>
          <a:srcRect l="29358" t="47184" r="51988" b="10460"/>
          <a:stretch/>
        </p:blipFill>
        <p:spPr>
          <a:xfrm>
            <a:off x="4639458" y="1340140"/>
            <a:ext cx="3598878" cy="4460382"/>
          </a:xfrm>
          <a:prstGeom prst="rect">
            <a:avLst/>
          </a:prstGeom>
        </p:spPr>
      </p:pic>
    </p:spTree>
    <p:extLst>
      <p:ext uri="{BB962C8B-B14F-4D97-AF65-F5344CB8AC3E}">
        <p14:creationId xmlns:p14="http://schemas.microsoft.com/office/powerpoint/2010/main" val="814170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22171-53D7-4C85-A55F-DBE51F5742D3}"/>
              </a:ext>
            </a:extLst>
          </p:cNvPr>
          <p:cNvSpPr>
            <a:spLocks noGrp="1"/>
          </p:cNvSpPr>
          <p:nvPr>
            <p:ph type="title"/>
          </p:nvPr>
        </p:nvSpPr>
        <p:spPr/>
        <p:txBody>
          <a:bodyPr/>
          <a:lstStyle/>
          <a:p>
            <a:r>
              <a:rPr lang="en-US" sz="2400" dirty="0"/>
              <a:t>Percent of HH-vehicle trips where the main driver of the vehicle was the driver on the trip, by number of vehicles and drivers in the HH</a:t>
            </a:r>
          </a:p>
        </p:txBody>
      </p:sp>
      <p:sp>
        <p:nvSpPr>
          <p:cNvPr id="3" name="Text Placeholder 2">
            <a:extLst>
              <a:ext uri="{FF2B5EF4-FFF2-40B4-BE49-F238E27FC236}">
                <a16:creationId xmlns:a16="http://schemas.microsoft.com/office/drawing/2014/main" id="{B8AD13AA-606C-42B7-8DB4-323E745453EC}"/>
              </a:ext>
            </a:extLst>
          </p:cNvPr>
          <p:cNvSpPr>
            <a:spLocks noGrp="1"/>
          </p:cNvSpPr>
          <p:nvPr>
            <p:ph type="body" sz="quarter" idx="10"/>
          </p:nvPr>
        </p:nvSpPr>
        <p:spPr>
          <a:xfrm>
            <a:off x="616235" y="3274560"/>
            <a:ext cx="8094134" cy="2891347"/>
          </a:xfrm>
        </p:spPr>
        <p:txBody>
          <a:bodyPr/>
          <a:lstStyle/>
          <a:p>
            <a:r>
              <a:rPr lang="en-US" dirty="0"/>
              <a:t>There are fewest % of matches when there is </a:t>
            </a:r>
            <a:r>
              <a:rPr lang="en-US" dirty="0">
                <a:highlight>
                  <a:srgbClr val="FFFF00"/>
                </a:highlight>
              </a:rPr>
              <a:t>1 vehicle and more than 1 driver</a:t>
            </a:r>
            <a:r>
              <a:rPr lang="en-US" dirty="0"/>
              <a:t> in the HH, but in those cases there is only 1 vehicle to choose.</a:t>
            </a:r>
          </a:p>
          <a:p>
            <a:endParaRPr lang="en-US" dirty="0"/>
          </a:p>
          <a:p>
            <a:r>
              <a:rPr lang="en-US" dirty="0"/>
              <a:t>The simple vehicle allocation model will be useful when there are </a:t>
            </a:r>
            <a:r>
              <a:rPr lang="en-US" dirty="0">
                <a:highlight>
                  <a:srgbClr val="00FF00"/>
                </a:highlight>
              </a:rPr>
              <a:t>2+ household vehicles and 2+ drivers</a:t>
            </a:r>
            <a:r>
              <a:rPr lang="en-US" dirty="0"/>
              <a:t>.  In those cases, knowing the main driver of each vehicle still very useful in explaining which vehicle is used, but there is some substitution within the HH based related tour purpose, duration and distance.</a:t>
            </a:r>
          </a:p>
        </p:txBody>
      </p:sp>
      <p:graphicFrame>
        <p:nvGraphicFramePr>
          <p:cNvPr id="5" name="Table 4">
            <a:extLst>
              <a:ext uri="{FF2B5EF4-FFF2-40B4-BE49-F238E27FC236}">
                <a16:creationId xmlns:a16="http://schemas.microsoft.com/office/drawing/2014/main" id="{992B3FC4-D6A5-493A-AF42-DE9222472A92}"/>
              </a:ext>
            </a:extLst>
          </p:cNvPr>
          <p:cNvGraphicFramePr>
            <a:graphicFrameLocks noGrp="1"/>
          </p:cNvGraphicFramePr>
          <p:nvPr>
            <p:extLst>
              <p:ext uri="{D42A27DB-BD31-4B8C-83A1-F6EECF244321}">
                <p14:modId xmlns:p14="http://schemas.microsoft.com/office/powerpoint/2010/main" val="2094864636"/>
              </p:ext>
            </p:extLst>
          </p:nvPr>
        </p:nvGraphicFramePr>
        <p:xfrm>
          <a:off x="1191236" y="1368186"/>
          <a:ext cx="4857228" cy="1773555"/>
        </p:xfrm>
        <a:graphic>
          <a:graphicData uri="http://schemas.openxmlformats.org/drawingml/2006/table">
            <a:tbl>
              <a:tblPr>
                <a:tableStyleId>{5C22544A-7EE6-4342-B048-85BDC9FD1C3A}</a:tableStyleId>
              </a:tblPr>
              <a:tblGrid>
                <a:gridCol w="809538">
                  <a:extLst>
                    <a:ext uri="{9D8B030D-6E8A-4147-A177-3AD203B41FA5}">
                      <a16:colId xmlns:a16="http://schemas.microsoft.com/office/drawing/2014/main" val="2378197730"/>
                    </a:ext>
                  </a:extLst>
                </a:gridCol>
                <a:gridCol w="809538">
                  <a:extLst>
                    <a:ext uri="{9D8B030D-6E8A-4147-A177-3AD203B41FA5}">
                      <a16:colId xmlns:a16="http://schemas.microsoft.com/office/drawing/2014/main" val="4096317271"/>
                    </a:ext>
                  </a:extLst>
                </a:gridCol>
                <a:gridCol w="809538">
                  <a:extLst>
                    <a:ext uri="{9D8B030D-6E8A-4147-A177-3AD203B41FA5}">
                      <a16:colId xmlns:a16="http://schemas.microsoft.com/office/drawing/2014/main" val="390525217"/>
                    </a:ext>
                  </a:extLst>
                </a:gridCol>
                <a:gridCol w="809538">
                  <a:extLst>
                    <a:ext uri="{9D8B030D-6E8A-4147-A177-3AD203B41FA5}">
                      <a16:colId xmlns:a16="http://schemas.microsoft.com/office/drawing/2014/main" val="1915302284"/>
                    </a:ext>
                  </a:extLst>
                </a:gridCol>
                <a:gridCol w="822120">
                  <a:extLst>
                    <a:ext uri="{9D8B030D-6E8A-4147-A177-3AD203B41FA5}">
                      <a16:colId xmlns:a16="http://schemas.microsoft.com/office/drawing/2014/main" val="3190007003"/>
                    </a:ext>
                  </a:extLst>
                </a:gridCol>
                <a:gridCol w="796956">
                  <a:extLst>
                    <a:ext uri="{9D8B030D-6E8A-4147-A177-3AD203B41FA5}">
                      <a16:colId xmlns:a16="http://schemas.microsoft.com/office/drawing/2014/main" val="555507669"/>
                    </a:ext>
                  </a:extLst>
                </a:gridCol>
              </a:tblGrid>
              <a:tr h="241473">
                <a:tc>
                  <a:txBody>
                    <a:bodyPr/>
                    <a:lstStyle/>
                    <a:p>
                      <a:pPr algn="l" fontAlgn="b"/>
                      <a:r>
                        <a:rPr lang="en-US" sz="1600" u="none" strike="noStrike" dirty="0">
                          <a:effectLst/>
                        </a:rPr>
                        <a:t> </a:t>
                      </a:r>
                      <a:endParaRPr lang="en-US" sz="16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a:effectLst/>
                        </a:rPr>
                        <a:t>ndrivers</a:t>
                      </a:r>
                      <a:endParaRPr lang="en-US" sz="16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dirty="0">
                          <a:effectLst/>
                        </a:rPr>
                        <a:t> </a:t>
                      </a:r>
                      <a:endParaRPr lang="en-US" sz="16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a:effectLst/>
                        </a:rPr>
                        <a:t> </a:t>
                      </a:r>
                      <a:endParaRPr lang="en-US" sz="16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a:effectLst/>
                        </a:rPr>
                        <a:t> </a:t>
                      </a:r>
                      <a:endParaRPr lang="en-US" sz="16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dirty="0">
                          <a:effectLst/>
                        </a:rPr>
                        <a:t> </a:t>
                      </a:r>
                      <a:endParaRPr lang="en-US" sz="16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484887859"/>
                  </a:ext>
                </a:extLst>
              </a:tr>
              <a:tr h="241473">
                <a:tc>
                  <a:txBody>
                    <a:bodyPr/>
                    <a:lstStyle/>
                    <a:p>
                      <a:pPr algn="l" fontAlgn="b"/>
                      <a:r>
                        <a:rPr lang="en-US" sz="1600" u="none" strike="noStrike" dirty="0" err="1">
                          <a:effectLst/>
                        </a:rPr>
                        <a:t>ncars</a:t>
                      </a:r>
                      <a:endParaRPr lang="en-US" sz="16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a:effectLst/>
                        </a:rPr>
                        <a:t>1</a:t>
                      </a:r>
                      <a:endParaRPr lang="en-US" sz="16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a:effectLst/>
                        </a:rPr>
                        <a:t>2</a:t>
                      </a:r>
                      <a:endParaRPr lang="en-US" sz="16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a:effectLst/>
                        </a:rPr>
                        <a:t>3</a:t>
                      </a:r>
                      <a:endParaRPr lang="en-US" sz="16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a:effectLst/>
                        </a:rPr>
                        <a:t>4+</a:t>
                      </a:r>
                      <a:endParaRPr lang="en-US" sz="16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600" u="none" strike="noStrike">
                          <a:effectLst/>
                        </a:rPr>
                        <a:t>Total</a:t>
                      </a:r>
                      <a:endParaRPr lang="en-US" sz="16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4208183270"/>
                  </a:ext>
                </a:extLst>
              </a:tr>
              <a:tr h="241473">
                <a:tc>
                  <a:txBody>
                    <a:bodyPr/>
                    <a:lstStyle/>
                    <a:p>
                      <a:pPr algn="l" fontAlgn="t"/>
                      <a:r>
                        <a:rPr lang="en-US" sz="1600" u="none" strike="noStrike" dirty="0">
                          <a:effectLst/>
                        </a:rPr>
                        <a:t>1</a:t>
                      </a:r>
                      <a:endParaRPr lang="en-US" sz="1600" b="0" i="0" u="none" strike="noStrike" dirty="0">
                        <a:solidFill>
                          <a:srgbClr val="000000"/>
                        </a:solidFill>
                        <a:effectLst/>
                        <a:latin typeface="Arial" panose="020B0604020202020204" pitchFamily="34" charset="0"/>
                      </a:endParaRPr>
                    </a:p>
                  </a:txBody>
                  <a:tcPr marL="9525" marR="9525" marT="9525" marB="0"/>
                </a:tc>
                <a:tc>
                  <a:txBody>
                    <a:bodyPr/>
                    <a:lstStyle/>
                    <a:p>
                      <a:pPr algn="r" fontAlgn="ctr"/>
                      <a:r>
                        <a:rPr lang="en-US" sz="1600" u="none" strike="noStrike" dirty="0">
                          <a:effectLst/>
                        </a:rPr>
                        <a:t>99%</a:t>
                      </a:r>
                      <a:endParaRPr lang="en-US" sz="1600" b="0"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r>
                        <a:rPr lang="en-US" sz="1600" u="none" strike="noStrike" dirty="0">
                          <a:effectLst/>
                          <a:highlight>
                            <a:srgbClr val="FFFF00"/>
                          </a:highlight>
                        </a:rPr>
                        <a:t>79%</a:t>
                      </a:r>
                      <a:endParaRPr lang="en-US" sz="1600" b="0" i="0" u="none" strike="noStrike" dirty="0">
                        <a:solidFill>
                          <a:srgbClr val="000000"/>
                        </a:solidFill>
                        <a:effectLst/>
                        <a:highlight>
                          <a:srgbClr val="FFFF00"/>
                        </a:highlight>
                        <a:latin typeface="Arial" panose="020B0604020202020204" pitchFamily="34" charset="0"/>
                      </a:endParaRPr>
                    </a:p>
                  </a:txBody>
                  <a:tcPr marL="9525" marR="9525" marT="9525" marB="0" anchor="ctr"/>
                </a:tc>
                <a:tc>
                  <a:txBody>
                    <a:bodyPr/>
                    <a:lstStyle/>
                    <a:p>
                      <a:pPr algn="r" fontAlgn="ctr"/>
                      <a:r>
                        <a:rPr lang="en-US" sz="1600" u="none" strike="noStrike" dirty="0">
                          <a:effectLst/>
                          <a:highlight>
                            <a:srgbClr val="FFFF00"/>
                          </a:highlight>
                        </a:rPr>
                        <a:t>72%</a:t>
                      </a:r>
                      <a:endParaRPr lang="en-US" sz="1600" b="0" i="0" u="none" strike="noStrike" dirty="0">
                        <a:solidFill>
                          <a:srgbClr val="000000"/>
                        </a:solidFill>
                        <a:effectLst/>
                        <a:highlight>
                          <a:srgbClr val="FFFF00"/>
                        </a:highlight>
                        <a:latin typeface="Arial" panose="020B0604020202020204" pitchFamily="34" charset="0"/>
                      </a:endParaRPr>
                    </a:p>
                  </a:txBody>
                  <a:tcPr marL="9525" marR="9525" marT="9525" marB="0" anchor="ctr"/>
                </a:tc>
                <a:tc>
                  <a:txBody>
                    <a:bodyPr/>
                    <a:lstStyle/>
                    <a:p>
                      <a:pPr algn="r" fontAlgn="ctr"/>
                      <a:r>
                        <a:rPr lang="en-US" sz="1600" u="none" strike="noStrike" dirty="0">
                          <a:effectLst/>
                          <a:highlight>
                            <a:srgbClr val="FFFF00"/>
                          </a:highlight>
                        </a:rPr>
                        <a:t>64%</a:t>
                      </a:r>
                      <a:endParaRPr lang="en-US" sz="1600" b="0" i="0" u="none" strike="noStrike" dirty="0">
                        <a:solidFill>
                          <a:srgbClr val="000000"/>
                        </a:solidFill>
                        <a:effectLst/>
                        <a:highlight>
                          <a:srgbClr val="FFFF00"/>
                        </a:highlight>
                        <a:latin typeface="Arial" panose="020B0604020202020204" pitchFamily="34" charset="0"/>
                      </a:endParaRPr>
                    </a:p>
                  </a:txBody>
                  <a:tcPr marL="9525" marR="9525" marT="9525" marB="0" anchor="ctr"/>
                </a:tc>
                <a:tc>
                  <a:txBody>
                    <a:bodyPr/>
                    <a:lstStyle/>
                    <a:p>
                      <a:pPr algn="r" fontAlgn="ctr"/>
                      <a:r>
                        <a:rPr lang="en-US" sz="1600" u="none" strike="noStrike">
                          <a:effectLst/>
                        </a:rPr>
                        <a:t>94%</a:t>
                      </a:r>
                      <a:endParaRPr lang="en-US" sz="16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952058923"/>
                  </a:ext>
                </a:extLst>
              </a:tr>
              <a:tr h="228057">
                <a:tc>
                  <a:txBody>
                    <a:bodyPr/>
                    <a:lstStyle/>
                    <a:p>
                      <a:pPr algn="l" fontAlgn="t"/>
                      <a:r>
                        <a:rPr lang="en-US" sz="1600" u="none" strike="noStrike">
                          <a:effectLst/>
                        </a:rPr>
                        <a:t>2</a:t>
                      </a:r>
                      <a:endParaRPr lang="en-US" sz="1600" b="0" i="0" u="none" strike="noStrike">
                        <a:solidFill>
                          <a:srgbClr val="000000"/>
                        </a:solidFill>
                        <a:effectLst/>
                        <a:latin typeface="Arial" panose="020B0604020202020204" pitchFamily="34" charset="0"/>
                      </a:endParaRPr>
                    </a:p>
                  </a:txBody>
                  <a:tcPr marL="9525" marR="9525" marT="9525" marB="0"/>
                </a:tc>
                <a:tc>
                  <a:txBody>
                    <a:bodyPr/>
                    <a:lstStyle/>
                    <a:p>
                      <a:pPr algn="r" fontAlgn="ctr"/>
                      <a:r>
                        <a:rPr lang="en-US" sz="1600" u="none" strike="noStrike" dirty="0">
                          <a:effectLst/>
                        </a:rPr>
                        <a:t>98%</a:t>
                      </a:r>
                      <a:endParaRPr lang="en-US" sz="1600" b="0"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r>
                        <a:rPr lang="en-US" sz="1600" u="none" strike="noStrike" dirty="0">
                          <a:effectLst/>
                          <a:highlight>
                            <a:srgbClr val="00FF00"/>
                          </a:highlight>
                        </a:rPr>
                        <a:t>85%</a:t>
                      </a:r>
                      <a:endParaRPr lang="en-US" sz="1600" b="0" i="0" u="none" strike="noStrike" dirty="0">
                        <a:solidFill>
                          <a:srgbClr val="000000"/>
                        </a:solidFill>
                        <a:effectLst/>
                        <a:highlight>
                          <a:srgbClr val="00FF00"/>
                        </a:highlight>
                        <a:latin typeface="Arial" panose="020B0604020202020204" pitchFamily="34" charset="0"/>
                      </a:endParaRPr>
                    </a:p>
                  </a:txBody>
                  <a:tcPr marL="9525" marR="9525" marT="9525" marB="0" anchor="ctr"/>
                </a:tc>
                <a:tc>
                  <a:txBody>
                    <a:bodyPr/>
                    <a:lstStyle/>
                    <a:p>
                      <a:pPr algn="r" fontAlgn="ctr"/>
                      <a:r>
                        <a:rPr lang="en-US" sz="1600" u="none" strike="noStrike">
                          <a:effectLst/>
                          <a:highlight>
                            <a:srgbClr val="00FF00"/>
                          </a:highlight>
                        </a:rPr>
                        <a:t>78%</a:t>
                      </a:r>
                      <a:endParaRPr lang="en-US" sz="1600" b="0" i="0" u="none" strike="noStrike">
                        <a:solidFill>
                          <a:srgbClr val="000000"/>
                        </a:solidFill>
                        <a:effectLst/>
                        <a:highlight>
                          <a:srgbClr val="00FF00"/>
                        </a:highlight>
                        <a:latin typeface="Arial" panose="020B0604020202020204" pitchFamily="34" charset="0"/>
                      </a:endParaRPr>
                    </a:p>
                  </a:txBody>
                  <a:tcPr marL="9525" marR="9525" marT="9525" marB="0" anchor="ctr"/>
                </a:tc>
                <a:tc>
                  <a:txBody>
                    <a:bodyPr/>
                    <a:lstStyle/>
                    <a:p>
                      <a:pPr algn="r" fontAlgn="ctr"/>
                      <a:r>
                        <a:rPr lang="en-US" sz="1600" u="none" strike="noStrike">
                          <a:effectLst/>
                          <a:highlight>
                            <a:srgbClr val="00FF00"/>
                          </a:highlight>
                        </a:rPr>
                        <a:t>72%</a:t>
                      </a:r>
                      <a:endParaRPr lang="en-US" sz="1600" b="0" i="0" u="none" strike="noStrike">
                        <a:solidFill>
                          <a:srgbClr val="000000"/>
                        </a:solidFill>
                        <a:effectLst/>
                        <a:highlight>
                          <a:srgbClr val="00FF00"/>
                        </a:highlight>
                        <a:latin typeface="Arial" panose="020B0604020202020204" pitchFamily="34" charset="0"/>
                      </a:endParaRPr>
                    </a:p>
                  </a:txBody>
                  <a:tcPr marL="9525" marR="9525" marT="9525" marB="0" anchor="ctr"/>
                </a:tc>
                <a:tc>
                  <a:txBody>
                    <a:bodyPr/>
                    <a:lstStyle/>
                    <a:p>
                      <a:pPr algn="r" fontAlgn="ctr"/>
                      <a:r>
                        <a:rPr lang="en-US" sz="1600" u="none" strike="noStrike">
                          <a:effectLst/>
                        </a:rPr>
                        <a:t>86%</a:t>
                      </a:r>
                      <a:endParaRPr lang="en-US" sz="16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031308699"/>
                  </a:ext>
                </a:extLst>
              </a:tr>
              <a:tr h="228057">
                <a:tc>
                  <a:txBody>
                    <a:bodyPr/>
                    <a:lstStyle/>
                    <a:p>
                      <a:pPr algn="l" fontAlgn="t"/>
                      <a:r>
                        <a:rPr lang="en-US" sz="1600" u="none" strike="noStrike">
                          <a:effectLst/>
                        </a:rPr>
                        <a:t>3</a:t>
                      </a:r>
                      <a:endParaRPr lang="en-US" sz="1600" b="0" i="0" u="none" strike="noStrike">
                        <a:solidFill>
                          <a:srgbClr val="000000"/>
                        </a:solidFill>
                        <a:effectLst/>
                        <a:latin typeface="Arial" panose="020B0604020202020204" pitchFamily="34" charset="0"/>
                      </a:endParaRPr>
                    </a:p>
                  </a:txBody>
                  <a:tcPr marL="9525" marR="9525" marT="9525" marB="0"/>
                </a:tc>
                <a:tc>
                  <a:txBody>
                    <a:bodyPr/>
                    <a:lstStyle/>
                    <a:p>
                      <a:pPr algn="r" fontAlgn="ctr"/>
                      <a:r>
                        <a:rPr lang="en-US" sz="1600" u="none" strike="noStrike" dirty="0">
                          <a:effectLst/>
                        </a:rPr>
                        <a:t>97%</a:t>
                      </a:r>
                      <a:endParaRPr lang="en-US" sz="1600" b="0"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r>
                        <a:rPr lang="en-US" sz="1600" u="none" strike="noStrike" dirty="0">
                          <a:effectLst/>
                          <a:highlight>
                            <a:srgbClr val="00FF00"/>
                          </a:highlight>
                        </a:rPr>
                        <a:t>85%</a:t>
                      </a:r>
                      <a:endParaRPr lang="en-US" sz="1600" b="0" i="0" u="none" strike="noStrike" dirty="0">
                        <a:solidFill>
                          <a:srgbClr val="000000"/>
                        </a:solidFill>
                        <a:effectLst/>
                        <a:highlight>
                          <a:srgbClr val="00FF00"/>
                        </a:highlight>
                        <a:latin typeface="Arial" panose="020B0604020202020204" pitchFamily="34" charset="0"/>
                      </a:endParaRPr>
                    </a:p>
                  </a:txBody>
                  <a:tcPr marL="9525" marR="9525" marT="9525" marB="0" anchor="ctr"/>
                </a:tc>
                <a:tc>
                  <a:txBody>
                    <a:bodyPr/>
                    <a:lstStyle/>
                    <a:p>
                      <a:pPr algn="r" fontAlgn="ctr"/>
                      <a:r>
                        <a:rPr lang="en-US" sz="1600" u="none" strike="noStrike" dirty="0">
                          <a:effectLst/>
                          <a:highlight>
                            <a:srgbClr val="00FF00"/>
                          </a:highlight>
                        </a:rPr>
                        <a:t>86%</a:t>
                      </a:r>
                      <a:endParaRPr lang="en-US" sz="1600" b="0" i="0" u="none" strike="noStrike" dirty="0">
                        <a:solidFill>
                          <a:srgbClr val="000000"/>
                        </a:solidFill>
                        <a:effectLst/>
                        <a:highlight>
                          <a:srgbClr val="00FF00"/>
                        </a:highlight>
                        <a:latin typeface="Arial" panose="020B0604020202020204" pitchFamily="34" charset="0"/>
                      </a:endParaRPr>
                    </a:p>
                  </a:txBody>
                  <a:tcPr marL="9525" marR="9525" marT="9525" marB="0" anchor="ctr"/>
                </a:tc>
                <a:tc>
                  <a:txBody>
                    <a:bodyPr/>
                    <a:lstStyle/>
                    <a:p>
                      <a:pPr algn="r" fontAlgn="ctr"/>
                      <a:r>
                        <a:rPr lang="en-US" sz="1600" u="none" strike="noStrike">
                          <a:effectLst/>
                          <a:highlight>
                            <a:srgbClr val="00FF00"/>
                          </a:highlight>
                        </a:rPr>
                        <a:t>75%</a:t>
                      </a:r>
                      <a:endParaRPr lang="en-US" sz="1600" b="0" i="0" u="none" strike="noStrike">
                        <a:solidFill>
                          <a:srgbClr val="000000"/>
                        </a:solidFill>
                        <a:effectLst/>
                        <a:highlight>
                          <a:srgbClr val="00FF00"/>
                        </a:highlight>
                        <a:latin typeface="Arial" panose="020B0604020202020204" pitchFamily="34" charset="0"/>
                      </a:endParaRPr>
                    </a:p>
                  </a:txBody>
                  <a:tcPr marL="9525" marR="9525" marT="9525" marB="0" anchor="ctr"/>
                </a:tc>
                <a:tc>
                  <a:txBody>
                    <a:bodyPr/>
                    <a:lstStyle/>
                    <a:p>
                      <a:pPr algn="r" fontAlgn="ctr"/>
                      <a:r>
                        <a:rPr lang="en-US" sz="1600" u="none" strike="noStrike">
                          <a:effectLst/>
                        </a:rPr>
                        <a:t>85%</a:t>
                      </a:r>
                      <a:endParaRPr lang="en-US" sz="16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424556284"/>
                  </a:ext>
                </a:extLst>
              </a:tr>
              <a:tr h="228057">
                <a:tc>
                  <a:txBody>
                    <a:bodyPr/>
                    <a:lstStyle/>
                    <a:p>
                      <a:pPr algn="l" fontAlgn="t"/>
                      <a:r>
                        <a:rPr lang="en-US" sz="1600" u="none" strike="noStrike">
                          <a:effectLst/>
                        </a:rPr>
                        <a:t>4+</a:t>
                      </a:r>
                      <a:endParaRPr lang="en-US" sz="1600" b="0" i="0" u="none" strike="noStrike">
                        <a:solidFill>
                          <a:srgbClr val="000000"/>
                        </a:solidFill>
                        <a:effectLst/>
                        <a:latin typeface="Arial" panose="020B0604020202020204" pitchFamily="34" charset="0"/>
                      </a:endParaRPr>
                    </a:p>
                  </a:txBody>
                  <a:tcPr marL="9525" marR="9525" marT="9525" marB="0"/>
                </a:tc>
                <a:tc>
                  <a:txBody>
                    <a:bodyPr/>
                    <a:lstStyle/>
                    <a:p>
                      <a:pPr algn="r" fontAlgn="ctr"/>
                      <a:r>
                        <a:rPr lang="en-US" sz="1600" u="none" strike="noStrike" dirty="0">
                          <a:effectLst/>
                        </a:rPr>
                        <a:t>97%</a:t>
                      </a:r>
                      <a:endParaRPr lang="en-US" sz="1600" b="0"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r>
                        <a:rPr lang="en-US" sz="1600" u="none" strike="noStrike" dirty="0">
                          <a:effectLst/>
                          <a:highlight>
                            <a:srgbClr val="00FF00"/>
                          </a:highlight>
                        </a:rPr>
                        <a:t>85%</a:t>
                      </a:r>
                      <a:endParaRPr lang="en-US" sz="1600" b="0" i="0" u="none" strike="noStrike" dirty="0">
                        <a:solidFill>
                          <a:srgbClr val="000000"/>
                        </a:solidFill>
                        <a:effectLst/>
                        <a:highlight>
                          <a:srgbClr val="00FF00"/>
                        </a:highlight>
                        <a:latin typeface="Arial" panose="020B0604020202020204" pitchFamily="34" charset="0"/>
                      </a:endParaRPr>
                    </a:p>
                  </a:txBody>
                  <a:tcPr marL="9525" marR="9525" marT="9525" marB="0" anchor="ctr"/>
                </a:tc>
                <a:tc>
                  <a:txBody>
                    <a:bodyPr/>
                    <a:lstStyle/>
                    <a:p>
                      <a:pPr algn="r" fontAlgn="ctr"/>
                      <a:r>
                        <a:rPr lang="en-US" sz="1600" u="none" strike="noStrike" dirty="0">
                          <a:effectLst/>
                          <a:highlight>
                            <a:srgbClr val="00FF00"/>
                          </a:highlight>
                        </a:rPr>
                        <a:t>85%</a:t>
                      </a:r>
                      <a:endParaRPr lang="en-US" sz="1600" b="0" i="0" u="none" strike="noStrike" dirty="0">
                        <a:solidFill>
                          <a:srgbClr val="000000"/>
                        </a:solidFill>
                        <a:effectLst/>
                        <a:highlight>
                          <a:srgbClr val="00FF00"/>
                        </a:highlight>
                        <a:latin typeface="Arial" panose="020B0604020202020204" pitchFamily="34" charset="0"/>
                      </a:endParaRPr>
                    </a:p>
                  </a:txBody>
                  <a:tcPr marL="9525" marR="9525" marT="9525" marB="0" anchor="ctr"/>
                </a:tc>
                <a:tc>
                  <a:txBody>
                    <a:bodyPr/>
                    <a:lstStyle/>
                    <a:p>
                      <a:pPr algn="r" fontAlgn="ctr"/>
                      <a:r>
                        <a:rPr lang="en-US" sz="1600" u="none" strike="noStrike" dirty="0">
                          <a:effectLst/>
                          <a:highlight>
                            <a:srgbClr val="00FF00"/>
                          </a:highlight>
                        </a:rPr>
                        <a:t>86%</a:t>
                      </a:r>
                      <a:endParaRPr lang="en-US" sz="1600" b="0" i="0" u="none" strike="noStrike" dirty="0">
                        <a:solidFill>
                          <a:srgbClr val="000000"/>
                        </a:solidFill>
                        <a:effectLst/>
                        <a:highlight>
                          <a:srgbClr val="00FF00"/>
                        </a:highlight>
                        <a:latin typeface="Arial" panose="020B0604020202020204" pitchFamily="34" charset="0"/>
                      </a:endParaRPr>
                    </a:p>
                  </a:txBody>
                  <a:tcPr marL="9525" marR="9525" marT="9525" marB="0" anchor="ctr"/>
                </a:tc>
                <a:tc>
                  <a:txBody>
                    <a:bodyPr/>
                    <a:lstStyle/>
                    <a:p>
                      <a:pPr algn="r" fontAlgn="ctr"/>
                      <a:r>
                        <a:rPr lang="en-US" sz="1600" u="none" strike="noStrike">
                          <a:effectLst/>
                        </a:rPr>
                        <a:t>86%</a:t>
                      </a:r>
                      <a:endParaRPr lang="en-US" sz="16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076232574"/>
                  </a:ext>
                </a:extLst>
              </a:tr>
              <a:tr h="228057">
                <a:tc>
                  <a:txBody>
                    <a:bodyPr/>
                    <a:lstStyle/>
                    <a:p>
                      <a:pPr algn="l" fontAlgn="t"/>
                      <a:r>
                        <a:rPr lang="en-US" sz="1600" u="none" strike="noStrike">
                          <a:effectLst/>
                        </a:rPr>
                        <a:t>Total</a:t>
                      </a:r>
                      <a:endParaRPr lang="en-US" sz="1600" b="0" i="0" u="none" strike="noStrike">
                        <a:solidFill>
                          <a:srgbClr val="000000"/>
                        </a:solidFill>
                        <a:effectLst/>
                        <a:latin typeface="Arial" panose="020B0604020202020204" pitchFamily="34" charset="0"/>
                      </a:endParaRPr>
                    </a:p>
                  </a:txBody>
                  <a:tcPr marL="9525" marR="9525" marT="9525" marB="0"/>
                </a:tc>
                <a:tc>
                  <a:txBody>
                    <a:bodyPr/>
                    <a:lstStyle/>
                    <a:p>
                      <a:pPr algn="r" fontAlgn="ctr"/>
                      <a:r>
                        <a:rPr lang="en-US" sz="1600" u="none" strike="noStrike" dirty="0">
                          <a:effectLst/>
                        </a:rPr>
                        <a:t>99%</a:t>
                      </a:r>
                      <a:endParaRPr lang="en-US" sz="1600" b="0"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r>
                        <a:rPr lang="en-US" sz="1600" u="none" strike="noStrike">
                          <a:effectLst/>
                          <a:highlight>
                            <a:srgbClr val="00FF00"/>
                          </a:highlight>
                        </a:rPr>
                        <a:t>84%</a:t>
                      </a:r>
                      <a:endParaRPr lang="en-US" sz="1600" b="0" i="0" u="none" strike="noStrike">
                        <a:solidFill>
                          <a:srgbClr val="000000"/>
                        </a:solidFill>
                        <a:effectLst/>
                        <a:highlight>
                          <a:srgbClr val="00FF00"/>
                        </a:highlight>
                        <a:latin typeface="Arial" panose="020B0604020202020204" pitchFamily="34" charset="0"/>
                      </a:endParaRPr>
                    </a:p>
                  </a:txBody>
                  <a:tcPr marL="9525" marR="9525" marT="9525" marB="0" anchor="ctr"/>
                </a:tc>
                <a:tc>
                  <a:txBody>
                    <a:bodyPr/>
                    <a:lstStyle/>
                    <a:p>
                      <a:pPr algn="r" fontAlgn="ctr"/>
                      <a:r>
                        <a:rPr lang="en-US" sz="1600" u="none" strike="noStrike">
                          <a:effectLst/>
                          <a:highlight>
                            <a:srgbClr val="00FF00"/>
                          </a:highlight>
                        </a:rPr>
                        <a:t>84%</a:t>
                      </a:r>
                      <a:endParaRPr lang="en-US" sz="1600" b="0" i="0" u="none" strike="noStrike">
                        <a:solidFill>
                          <a:srgbClr val="000000"/>
                        </a:solidFill>
                        <a:effectLst/>
                        <a:highlight>
                          <a:srgbClr val="00FF00"/>
                        </a:highlight>
                        <a:latin typeface="Arial" panose="020B0604020202020204" pitchFamily="34" charset="0"/>
                      </a:endParaRPr>
                    </a:p>
                  </a:txBody>
                  <a:tcPr marL="9525" marR="9525" marT="9525" marB="0" anchor="ctr"/>
                </a:tc>
                <a:tc>
                  <a:txBody>
                    <a:bodyPr/>
                    <a:lstStyle/>
                    <a:p>
                      <a:pPr algn="r" fontAlgn="ctr"/>
                      <a:r>
                        <a:rPr lang="en-US" sz="1600" u="none" strike="noStrike" dirty="0">
                          <a:effectLst/>
                          <a:highlight>
                            <a:srgbClr val="00FF00"/>
                          </a:highlight>
                        </a:rPr>
                        <a:t>83%</a:t>
                      </a:r>
                      <a:endParaRPr lang="en-US" sz="1600" b="0" i="0" u="none" strike="noStrike" dirty="0">
                        <a:solidFill>
                          <a:srgbClr val="000000"/>
                        </a:solidFill>
                        <a:effectLst/>
                        <a:highlight>
                          <a:srgbClr val="00FF00"/>
                        </a:highlight>
                        <a:latin typeface="Arial" panose="020B0604020202020204" pitchFamily="34" charset="0"/>
                      </a:endParaRPr>
                    </a:p>
                  </a:txBody>
                  <a:tcPr marL="9525" marR="9525" marT="9525" marB="0" anchor="ctr"/>
                </a:tc>
                <a:tc>
                  <a:txBody>
                    <a:bodyPr/>
                    <a:lstStyle/>
                    <a:p>
                      <a:pPr algn="r" fontAlgn="ctr"/>
                      <a:r>
                        <a:rPr lang="en-US" sz="1600" u="none" strike="noStrike" dirty="0">
                          <a:effectLst/>
                        </a:rPr>
                        <a:t>88%</a:t>
                      </a:r>
                      <a:endParaRPr lang="en-US" sz="16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950327255"/>
                  </a:ext>
                </a:extLst>
              </a:tr>
            </a:tbl>
          </a:graphicData>
        </a:graphic>
      </p:graphicFrame>
    </p:spTree>
    <p:extLst>
      <p:ext uri="{BB962C8B-B14F-4D97-AF65-F5344CB8AC3E}">
        <p14:creationId xmlns:p14="http://schemas.microsoft.com/office/powerpoint/2010/main" val="13948048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9087556" y="5926667"/>
            <a:ext cx="184666" cy="369332"/>
          </a:xfrm>
          <a:prstGeom prst="rect">
            <a:avLst/>
          </a:prstGeom>
          <a:noFill/>
        </p:spPr>
        <p:txBody>
          <a:bodyPr wrap="none" rtlCol="0">
            <a:spAutoFit/>
          </a:bodyPr>
          <a:lstStyle/>
          <a:p>
            <a:endParaRPr lang="en-US" dirty="0"/>
          </a:p>
        </p:txBody>
      </p:sp>
      <p:sp>
        <p:nvSpPr>
          <p:cNvPr id="5" name="Title 4"/>
          <p:cNvSpPr>
            <a:spLocks noGrp="1"/>
          </p:cNvSpPr>
          <p:nvPr>
            <p:ph type="title"/>
          </p:nvPr>
        </p:nvSpPr>
        <p:spPr/>
        <p:txBody>
          <a:bodyPr/>
          <a:lstStyle/>
          <a:p>
            <a:r>
              <a:rPr lang="en-US" dirty="0">
                <a:solidFill>
                  <a:srgbClr val="262626"/>
                </a:solidFill>
              </a:rPr>
              <a:t>Some possible future extensions</a:t>
            </a:r>
          </a:p>
        </p:txBody>
      </p:sp>
      <p:sp>
        <p:nvSpPr>
          <p:cNvPr id="6" name="Text Placeholder 5"/>
          <p:cNvSpPr>
            <a:spLocks noGrp="1"/>
          </p:cNvSpPr>
          <p:nvPr>
            <p:ph type="body" sz="quarter" idx="10"/>
          </p:nvPr>
        </p:nvSpPr>
        <p:spPr>
          <a:xfrm>
            <a:off x="598486" y="1072342"/>
            <a:ext cx="8094134" cy="5785658"/>
          </a:xfrm>
        </p:spPr>
        <p:txBody>
          <a:bodyPr/>
          <a:lstStyle/>
          <a:p>
            <a:r>
              <a:rPr lang="en-US" sz="1400" b="1" dirty="0">
                <a:solidFill>
                  <a:srgbClr val="262626"/>
                </a:solidFill>
              </a:rPr>
              <a:t>Vehicle type choice</a:t>
            </a:r>
          </a:p>
          <a:p>
            <a:pPr marL="285750" indent="-285750">
              <a:buFont typeface="Arial" panose="020B0604020202020204" pitchFamily="34" charset="0"/>
              <a:buChar char="•"/>
            </a:pPr>
            <a:r>
              <a:rPr lang="en-US" sz="1400" dirty="0">
                <a:solidFill>
                  <a:srgbClr val="262626"/>
                </a:solidFill>
              </a:rPr>
              <a:t>Use more integrated variables such as mode choice </a:t>
            </a:r>
            <a:r>
              <a:rPr lang="en-US" sz="1400" dirty="0" err="1">
                <a:solidFill>
                  <a:srgbClr val="262626"/>
                </a:solidFill>
              </a:rPr>
              <a:t>logsums</a:t>
            </a:r>
            <a:r>
              <a:rPr lang="en-US" sz="1400" dirty="0">
                <a:solidFill>
                  <a:srgbClr val="262626"/>
                </a:solidFill>
              </a:rPr>
              <a:t> to represent accessibility differences between different vehicle types. (Important if certain vehicle types are treated differently on networks, such as EV’s being allowed to use HOV lanes. Would best be done using data from a new HTS and the internal </a:t>
            </a:r>
            <a:r>
              <a:rPr lang="en-US" sz="1400" dirty="0" err="1">
                <a:solidFill>
                  <a:srgbClr val="262626"/>
                </a:solidFill>
              </a:rPr>
              <a:t>ActivitySim</a:t>
            </a:r>
            <a:r>
              <a:rPr lang="en-US" sz="1400" dirty="0">
                <a:solidFill>
                  <a:srgbClr val="262626"/>
                </a:solidFill>
              </a:rPr>
              <a:t> model estimation functionality.)</a:t>
            </a:r>
          </a:p>
          <a:p>
            <a:pPr marL="285750" indent="-285750">
              <a:buFont typeface="Arial" panose="020B0604020202020204" pitchFamily="34" charset="0"/>
              <a:buChar char="•"/>
            </a:pPr>
            <a:endParaRPr lang="en-US" sz="1400" dirty="0">
              <a:solidFill>
                <a:srgbClr val="262626"/>
              </a:solidFill>
            </a:endParaRPr>
          </a:p>
          <a:p>
            <a:pPr marL="285750" indent="-285750">
              <a:buFont typeface="Arial" panose="020B0604020202020204" pitchFamily="34" charset="0"/>
              <a:buChar char="•"/>
            </a:pPr>
            <a:r>
              <a:rPr lang="en-US" sz="1400" dirty="0">
                <a:solidFill>
                  <a:srgbClr val="262626"/>
                </a:solidFill>
              </a:rPr>
              <a:t>Possibly model number of vehicles and vehicle types simultaneously.</a:t>
            </a:r>
          </a:p>
          <a:p>
            <a:pPr marL="285750" indent="-285750">
              <a:buFont typeface="Arial" panose="020B0604020202020204" pitchFamily="34" charset="0"/>
              <a:buChar char="•"/>
            </a:pPr>
            <a:endParaRPr lang="en-US" sz="1400" dirty="0">
              <a:solidFill>
                <a:srgbClr val="262626"/>
              </a:solidFill>
            </a:endParaRPr>
          </a:p>
          <a:p>
            <a:pPr marL="285750" indent="-285750">
              <a:buFont typeface="Arial" panose="020B0604020202020204" pitchFamily="34" charset="0"/>
              <a:buChar char="•"/>
            </a:pPr>
            <a:r>
              <a:rPr lang="en-US" sz="1400" dirty="0">
                <a:solidFill>
                  <a:schemeClr val="tx1"/>
                </a:solidFill>
              </a:rPr>
              <a:t>Estimate models using data from surveys spanning multiple years (e.g. </a:t>
            </a:r>
            <a:r>
              <a:rPr lang="en-US" sz="1400" dirty="0" err="1">
                <a:solidFill>
                  <a:schemeClr val="tx1"/>
                </a:solidFill>
              </a:rPr>
              <a:t>NHTS</a:t>
            </a:r>
            <a:r>
              <a:rPr lang="en-US" sz="1400" dirty="0">
                <a:solidFill>
                  <a:schemeClr val="tx1"/>
                </a:solidFill>
              </a:rPr>
              <a:t> 2017, 2021, 2023, etc.). to capture variation in available </a:t>
            </a:r>
            <a:r>
              <a:rPr lang="en-US" sz="1400" dirty="0" err="1">
                <a:solidFill>
                  <a:schemeClr val="tx1"/>
                </a:solidFill>
              </a:rPr>
              <a:t>PEVs</a:t>
            </a:r>
            <a:r>
              <a:rPr lang="en-US" sz="1400" dirty="0">
                <a:solidFill>
                  <a:schemeClr val="tx1"/>
                </a:solidFill>
              </a:rPr>
              <a:t>, price of </a:t>
            </a:r>
            <a:r>
              <a:rPr lang="en-US" sz="1400" dirty="0" err="1">
                <a:solidFill>
                  <a:schemeClr val="tx1"/>
                </a:solidFill>
              </a:rPr>
              <a:t>PEVs</a:t>
            </a:r>
            <a:r>
              <a:rPr lang="en-US" sz="1400" dirty="0">
                <a:solidFill>
                  <a:schemeClr val="tx1"/>
                </a:solidFill>
              </a:rPr>
              <a:t>, etc. </a:t>
            </a:r>
          </a:p>
          <a:p>
            <a:pPr marL="285750" indent="-285750">
              <a:buFont typeface="Arial" panose="020B0604020202020204" pitchFamily="34" charset="0"/>
              <a:buChar char="•"/>
            </a:pPr>
            <a:endParaRPr lang="en-US" sz="1400" dirty="0">
              <a:solidFill>
                <a:srgbClr val="262626"/>
              </a:solidFill>
            </a:endParaRPr>
          </a:p>
          <a:p>
            <a:pPr marL="285750" indent="-285750">
              <a:buFont typeface="Arial" panose="020B0604020202020204" pitchFamily="34" charset="0"/>
              <a:buChar char="•"/>
            </a:pPr>
            <a:r>
              <a:rPr lang="en-US" sz="1400" dirty="0">
                <a:solidFill>
                  <a:srgbClr val="262626"/>
                </a:solidFill>
              </a:rPr>
              <a:t>Extend the vehicle types to include CV/AV’s</a:t>
            </a:r>
          </a:p>
          <a:p>
            <a:pPr marL="285750" indent="-285750">
              <a:buFont typeface="Arial" panose="020B0604020202020204" pitchFamily="34" charset="0"/>
              <a:buChar char="•"/>
            </a:pPr>
            <a:endParaRPr lang="en-US" sz="1400" dirty="0">
              <a:solidFill>
                <a:srgbClr val="FF0000"/>
              </a:solidFill>
            </a:endParaRPr>
          </a:p>
          <a:p>
            <a:r>
              <a:rPr lang="en-US" sz="1400" b="1" dirty="0">
                <a:solidFill>
                  <a:schemeClr val="tx1"/>
                </a:solidFill>
              </a:rPr>
              <a:t>Vehicle allocation</a:t>
            </a:r>
          </a:p>
          <a:p>
            <a:pPr marL="285750" indent="-285750">
              <a:buFont typeface="Arial" panose="020B0604020202020204" pitchFamily="34" charset="0"/>
              <a:buChar char="•"/>
            </a:pPr>
            <a:r>
              <a:rPr lang="en-US" sz="1400" dirty="0">
                <a:solidFill>
                  <a:srgbClr val="262626"/>
                </a:solidFill>
              </a:rPr>
              <a:t>Integrate the vehicle allocation model more fully into a joint tour mode choice/vehicle allocation model to make fuel cost and perhaps other factors a function of the vehicle type, vehicle occupancy, distance, etc..  (Requires more extensive programming work.)</a:t>
            </a:r>
          </a:p>
          <a:p>
            <a:pPr marL="285750" indent="-285750">
              <a:buFont typeface="Arial" panose="020B0604020202020204" pitchFamily="34" charset="0"/>
              <a:buChar char="•"/>
            </a:pPr>
            <a:endParaRPr lang="en-US" sz="1400" dirty="0">
              <a:solidFill>
                <a:srgbClr val="262626"/>
              </a:solidFill>
            </a:endParaRPr>
          </a:p>
          <a:p>
            <a:pPr marL="285750" indent="-285750">
              <a:buFont typeface="Arial" panose="020B0604020202020204" pitchFamily="34" charset="0"/>
              <a:buChar char="•"/>
            </a:pPr>
            <a:r>
              <a:rPr lang="en-US" sz="1400" dirty="0">
                <a:solidFill>
                  <a:srgbClr val="262626"/>
                </a:solidFill>
              </a:rPr>
              <a:t>Enhance the vehicle allocation model to include vehicle scheduling—a vehicle can only be in one place at a time.  (Requires extensive programming work.   Also requires a full household travel survey with complete travel data for all HH members.)</a:t>
            </a:r>
          </a:p>
          <a:p>
            <a:endParaRPr lang="en-US" sz="1400" dirty="0">
              <a:solidFill>
                <a:srgbClr val="262626"/>
              </a:solidFill>
            </a:endParaRPr>
          </a:p>
          <a:p>
            <a:pPr marL="285750" indent="-285750">
              <a:buFont typeface="Arial" panose="020B0604020202020204" pitchFamily="34" charset="0"/>
              <a:buChar char="•"/>
            </a:pPr>
            <a:endParaRPr lang="en-US" sz="1600" dirty="0">
              <a:solidFill>
                <a:srgbClr val="262626"/>
              </a:solidFill>
            </a:endParaRPr>
          </a:p>
        </p:txBody>
      </p:sp>
    </p:spTree>
    <p:extLst>
      <p:ext uri="{BB962C8B-B14F-4D97-AF65-F5344CB8AC3E}">
        <p14:creationId xmlns:p14="http://schemas.microsoft.com/office/powerpoint/2010/main" val="2616837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p:cNvSpPr/>
          <p:nvPr/>
        </p:nvSpPr>
        <p:spPr>
          <a:xfrm>
            <a:off x="-1" y="3756115"/>
            <a:ext cx="2702327" cy="999738"/>
          </a:xfrm>
          <a:prstGeom prst="roundRect">
            <a:avLst>
              <a:gd name="adj" fmla="val 11534"/>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157943" y="4816174"/>
            <a:ext cx="2544384" cy="553998"/>
          </a:xfrm>
          <a:prstGeom prst="rect">
            <a:avLst/>
          </a:prstGeom>
          <a:noFill/>
        </p:spPr>
        <p:txBody>
          <a:bodyPr wrap="square" rtlCol="0">
            <a:spAutoFit/>
          </a:bodyPr>
          <a:lstStyle/>
          <a:p>
            <a:pPr algn="ctr"/>
            <a:r>
              <a:rPr lang="en-US" sz="1600" b="1" spc="100" dirty="0" err="1">
                <a:solidFill>
                  <a:srgbClr val="FFFFFF"/>
                </a:solidFill>
                <a:latin typeface="Arial"/>
                <a:cs typeface="Arial"/>
              </a:rPr>
              <a:t>www.rsginc.com</a:t>
            </a:r>
            <a:endParaRPr lang="en-US" sz="1600" b="1" spc="100" dirty="0">
              <a:solidFill>
                <a:srgbClr val="FFFFFF"/>
              </a:solidFill>
              <a:latin typeface="Arial"/>
              <a:cs typeface="Arial"/>
            </a:endParaRPr>
          </a:p>
          <a:p>
            <a:pPr algn="ctr" defTabSz="914608">
              <a:tabLst>
                <a:tab pos="4665639" algn="l"/>
              </a:tabLst>
            </a:pPr>
            <a:endParaRPr lang="en-US" sz="1400" spc="100" dirty="0">
              <a:solidFill>
                <a:schemeClr val="bg1"/>
              </a:solidFill>
              <a:latin typeface="Arial"/>
              <a:cs typeface="Arial"/>
            </a:endParaRPr>
          </a:p>
        </p:txBody>
      </p:sp>
      <p:pic>
        <p:nvPicPr>
          <p:cNvPr id="13" name="Picture 12"/>
          <p:cNvPicPr>
            <a:picLocks noChangeAspect="1"/>
          </p:cNvPicPr>
          <p:nvPr/>
        </p:nvPicPr>
        <p:blipFill rotWithShape="1">
          <a:blip r:embed="rId2" cstate="email">
            <a:extLst>
              <a:ext uri="{28A0092B-C50C-407E-A947-70E740481C1C}">
                <a14:useLocalDpi xmlns:a14="http://schemas.microsoft.com/office/drawing/2010/main" val="0"/>
              </a:ext>
            </a:extLst>
          </a:blip>
          <a:srcRect r="81488"/>
          <a:stretch/>
        </p:blipFill>
        <p:spPr>
          <a:xfrm>
            <a:off x="469900" y="4045304"/>
            <a:ext cx="446703" cy="685800"/>
          </a:xfrm>
          <a:prstGeom prst="rect">
            <a:avLst/>
          </a:prstGeom>
        </p:spPr>
      </p:pic>
      <p:sp>
        <p:nvSpPr>
          <p:cNvPr id="14" name="TextBox 13"/>
          <p:cNvSpPr txBox="1"/>
          <p:nvPr/>
        </p:nvSpPr>
        <p:spPr>
          <a:xfrm>
            <a:off x="1054110" y="3632938"/>
            <a:ext cx="4892360" cy="830997"/>
          </a:xfrm>
          <a:prstGeom prst="rect">
            <a:avLst/>
          </a:prstGeom>
          <a:noFill/>
        </p:spPr>
        <p:txBody>
          <a:bodyPr wrap="square" rtlCol="0">
            <a:spAutoFit/>
          </a:bodyPr>
          <a:lstStyle/>
          <a:p>
            <a:endParaRPr lang="en-US" sz="2800" b="1" dirty="0">
              <a:solidFill>
                <a:srgbClr val="595959"/>
              </a:solidFill>
              <a:latin typeface="Arial"/>
              <a:cs typeface="Arial"/>
            </a:endParaRPr>
          </a:p>
          <a:p>
            <a:r>
              <a:rPr lang="en-US" sz="2000" b="1" dirty="0">
                <a:solidFill>
                  <a:srgbClr val="595959"/>
                </a:solidFill>
                <a:latin typeface="Arial"/>
                <a:cs typeface="Arial"/>
              </a:rPr>
              <a:t>Contacts</a:t>
            </a:r>
          </a:p>
        </p:txBody>
      </p:sp>
      <p:cxnSp>
        <p:nvCxnSpPr>
          <p:cNvPr id="15" name="Straight Connector 14"/>
          <p:cNvCxnSpPr/>
          <p:nvPr/>
        </p:nvCxnSpPr>
        <p:spPr>
          <a:xfrm>
            <a:off x="1026651" y="3926260"/>
            <a:ext cx="0" cy="655641"/>
          </a:xfrm>
          <a:prstGeom prst="line">
            <a:avLst/>
          </a:prstGeom>
          <a:ln w="1905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2" name="Text Placeholder 1"/>
          <p:cNvSpPr>
            <a:spLocks noGrp="1"/>
          </p:cNvSpPr>
          <p:nvPr>
            <p:ph type="body" sz="quarter" idx="10"/>
          </p:nvPr>
        </p:nvSpPr>
        <p:spPr/>
        <p:txBody>
          <a:bodyPr/>
          <a:lstStyle/>
          <a:p>
            <a:r>
              <a:rPr lang="en-US" dirty="0"/>
              <a:t>Mark Bradley	</a:t>
            </a:r>
          </a:p>
        </p:txBody>
      </p:sp>
      <p:sp>
        <p:nvSpPr>
          <p:cNvPr id="3" name="Text Placeholder 2"/>
          <p:cNvSpPr>
            <a:spLocks noGrp="1"/>
          </p:cNvSpPr>
          <p:nvPr>
            <p:ph type="body" sz="quarter" idx="11"/>
          </p:nvPr>
        </p:nvSpPr>
        <p:spPr/>
        <p:txBody>
          <a:bodyPr/>
          <a:lstStyle/>
          <a:p>
            <a:r>
              <a:rPr lang="en-US" dirty="0"/>
              <a:t>Senior Director</a:t>
            </a:r>
          </a:p>
        </p:txBody>
      </p:sp>
      <p:sp>
        <p:nvSpPr>
          <p:cNvPr id="4" name="Text Placeholder 3"/>
          <p:cNvSpPr>
            <a:spLocks noGrp="1"/>
          </p:cNvSpPr>
          <p:nvPr>
            <p:ph type="body" sz="quarter" idx="12"/>
          </p:nvPr>
        </p:nvSpPr>
        <p:spPr/>
        <p:txBody>
          <a:bodyPr/>
          <a:lstStyle/>
          <a:p>
            <a:r>
              <a:rPr lang="en-US" dirty="0"/>
              <a:t>Mark.Bradley@rsginc.com</a:t>
            </a:r>
          </a:p>
        </p:txBody>
      </p:sp>
    </p:spTree>
    <p:extLst>
      <p:ext uri="{BB962C8B-B14F-4D97-AF65-F5344CB8AC3E}">
        <p14:creationId xmlns:p14="http://schemas.microsoft.com/office/powerpoint/2010/main" val="986265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9087556" y="5926667"/>
            <a:ext cx="184666" cy="369332"/>
          </a:xfrm>
          <a:prstGeom prst="rect">
            <a:avLst/>
          </a:prstGeom>
          <a:noFill/>
        </p:spPr>
        <p:txBody>
          <a:bodyPr wrap="none" rtlCol="0">
            <a:spAutoFit/>
          </a:bodyPr>
          <a:lstStyle/>
          <a:p>
            <a:endParaRPr lang="en-US" dirty="0"/>
          </a:p>
        </p:txBody>
      </p:sp>
      <p:sp>
        <p:nvSpPr>
          <p:cNvPr id="5" name="Title 4"/>
          <p:cNvSpPr>
            <a:spLocks noGrp="1"/>
          </p:cNvSpPr>
          <p:nvPr>
            <p:ph type="title"/>
          </p:nvPr>
        </p:nvSpPr>
        <p:spPr/>
        <p:txBody>
          <a:bodyPr/>
          <a:lstStyle/>
          <a:p>
            <a:r>
              <a:rPr lang="en-US" dirty="0">
                <a:solidFill>
                  <a:srgbClr val="262626"/>
                </a:solidFill>
              </a:rPr>
              <a:t>Simple model to allocate vehicles to trips</a:t>
            </a:r>
          </a:p>
        </p:txBody>
      </p:sp>
      <p:sp>
        <p:nvSpPr>
          <p:cNvPr id="6" name="Text Placeholder 5"/>
          <p:cNvSpPr>
            <a:spLocks noGrp="1"/>
          </p:cNvSpPr>
          <p:nvPr>
            <p:ph type="body" sz="quarter" idx="10"/>
          </p:nvPr>
        </p:nvSpPr>
        <p:spPr>
          <a:xfrm>
            <a:off x="612468" y="1088239"/>
            <a:ext cx="8094134" cy="5123870"/>
          </a:xfrm>
        </p:spPr>
        <p:txBody>
          <a:bodyPr/>
          <a:lstStyle/>
          <a:p>
            <a:r>
              <a:rPr lang="en-US" sz="1600" dirty="0">
                <a:solidFill>
                  <a:srgbClr val="262626"/>
                </a:solidFill>
              </a:rPr>
              <a:t>This subtask was not requested in the RFP, but we are including it </a:t>
            </a:r>
          </a:p>
          <a:p>
            <a:r>
              <a:rPr lang="en-US" sz="1600" dirty="0">
                <a:solidFill>
                  <a:srgbClr val="262626"/>
                </a:solidFill>
              </a:rPr>
              <a:t>to make the </a:t>
            </a:r>
            <a:r>
              <a:rPr lang="en-US" sz="1600" u="sng" dirty="0">
                <a:solidFill>
                  <a:srgbClr val="262626"/>
                </a:solidFill>
              </a:rPr>
              <a:t>aggregate</a:t>
            </a:r>
            <a:r>
              <a:rPr lang="en-US" sz="1600" dirty="0">
                <a:solidFill>
                  <a:srgbClr val="262626"/>
                </a:solidFill>
              </a:rPr>
              <a:t> model output useful for </a:t>
            </a:r>
            <a:r>
              <a:rPr lang="en-US" sz="1600" dirty="0" err="1">
                <a:solidFill>
                  <a:srgbClr val="262626"/>
                </a:solidFill>
              </a:rPr>
              <a:t>VMT</a:t>
            </a:r>
            <a:r>
              <a:rPr lang="en-US" sz="1600" dirty="0">
                <a:solidFill>
                  <a:srgbClr val="262626"/>
                </a:solidFill>
              </a:rPr>
              <a:t> and emissions modeling. </a:t>
            </a:r>
          </a:p>
          <a:p>
            <a:endParaRPr lang="en-US" sz="1600" dirty="0">
              <a:solidFill>
                <a:srgbClr val="262626"/>
              </a:solidFill>
            </a:endParaRPr>
          </a:p>
          <a:p>
            <a:r>
              <a:rPr lang="en-US" sz="1600" dirty="0">
                <a:solidFill>
                  <a:srgbClr val="262626"/>
                </a:solidFill>
              </a:rPr>
              <a:t>More complex vehicle allocation and scheduling models can be part of future </a:t>
            </a:r>
            <a:r>
              <a:rPr lang="en-US" sz="1600" dirty="0" err="1">
                <a:solidFill>
                  <a:srgbClr val="262626"/>
                </a:solidFill>
              </a:rPr>
              <a:t>ActivitySim</a:t>
            </a:r>
            <a:r>
              <a:rPr lang="en-US" sz="1600" dirty="0">
                <a:solidFill>
                  <a:srgbClr val="262626"/>
                </a:solidFill>
              </a:rPr>
              <a:t> development work.  Ideally, this would be modeled at the tour level as a joint tour mode choice/vehicle allocation model, </a:t>
            </a:r>
          </a:p>
          <a:p>
            <a:endParaRPr lang="en-US" sz="1600" dirty="0">
              <a:solidFill>
                <a:srgbClr val="262626"/>
              </a:solidFill>
            </a:endParaRPr>
          </a:p>
          <a:p>
            <a:r>
              <a:rPr lang="en-US" sz="1600" u="sng" dirty="0">
                <a:solidFill>
                  <a:srgbClr val="262626"/>
                </a:solidFill>
              </a:rPr>
              <a:t>Approach</a:t>
            </a:r>
            <a:r>
              <a:rPr lang="en-US" sz="1600" dirty="0">
                <a:solidFill>
                  <a:srgbClr val="262626"/>
                </a:solidFill>
              </a:rPr>
              <a:t>: The choice of which vehicle to use on any trip is modeled independently across auto trips within a HH (and even within the same tour). </a:t>
            </a:r>
          </a:p>
          <a:p>
            <a:r>
              <a:rPr lang="en-US" sz="1600" u="sng" dirty="0">
                <a:solidFill>
                  <a:srgbClr val="262626"/>
                </a:solidFill>
              </a:rPr>
              <a:t>Choice set</a:t>
            </a:r>
            <a:r>
              <a:rPr lang="en-US" sz="1600" dirty="0">
                <a:solidFill>
                  <a:srgbClr val="262626"/>
                </a:solidFill>
              </a:rPr>
              <a:t>: The vehicles owned by the HH (from the vehicle type choice model), plus the additional choice of using a non-HH vehicle</a:t>
            </a:r>
          </a:p>
          <a:p>
            <a:r>
              <a:rPr lang="en-US" sz="1600" u="sng" dirty="0">
                <a:solidFill>
                  <a:srgbClr val="262626"/>
                </a:solidFill>
              </a:rPr>
              <a:t>Explanatory variables</a:t>
            </a:r>
          </a:p>
          <a:p>
            <a:pPr marL="285750" indent="-285750">
              <a:buFont typeface="Arial" panose="020B0604020202020204" pitchFamily="34" charset="0"/>
              <a:buChar char="•"/>
            </a:pPr>
            <a:r>
              <a:rPr lang="en-US" sz="1600" dirty="0">
                <a:solidFill>
                  <a:schemeClr val="tx1"/>
                </a:solidFill>
              </a:rPr>
              <a:t>Primary driver of each vehicle (if known from Option 3 above)</a:t>
            </a:r>
          </a:p>
          <a:p>
            <a:pPr marL="285750" indent="-285750">
              <a:buFont typeface="Arial" panose="020B0604020202020204" pitchFamily="34" charset="0"/>
              <a:buChar char="•"/>
            </a:pPr>
            <a:r>
              <a:rPr lang="en-US" sz="1600" dirty="0">
                <a:solidFill>
                  <a:srgbClr val="262626"/>
                </a:solidFill>
              </a:rPr>
              <a:t>Fuel type, body type, age of HH vehicles</a:t>
            </a:r>
          </a:p>
          <a:p>
            <a:pPr marL="285750" indent="-285750">
              <a:buFont typeface="Arial" panose="020B0604020202020204" pitchFamily="34" charset="0"/>
              <a:buChar char="•"/>
            </a:pPr>
            <a:r>
              <a:rPr lang="en-US" sz="1600" dirty="0">
                <a:solidFill>
                  <a:srgbClr val="262626"/>
                </a:solidFill>
              </a:rPr>
              <a:t>Trip distance</a:t>
            </a:r>
          </a:p>
          <a:p>
            <a:pPr marL="285750" indent="-285750">
              <a:buFont typeface="Arial" panose="020B0604020202020204" pitchFamily="34" charset="0"/>
              <a:buChar char="•"/>
            </a:pPr>
            <a:r>
              <a:rPr lang="en-US" sz="1600" dirty="0">
                <a:solidFill>
                  <a:srgbClr val="262626"/>
                </a:solidFill>
              </a:rPr>
              <a:t>Trip origin and destination purposes</a:t>
            </a:r>
          </a:p>
          <a:p>
            <a:pPr marL="285750" indent="-285750">
              <a:buFont typeface="Arial" panose="020B0604020202020204" pitchFamily="34" charset="0"/>
              <a:buChar char="•"/>
            </a:pPr>
            <a:r>
              <a:rPr lang="en-US" sz="1600" dirty="0">
                <a:solidFill>
                  <a:srgbClr val="262626"/>
                </a:solidFill>
              </a:rPr>
              <a:t>Trip auto occupancy (</a:t>
            </a:r>
            <a:r>
              <a:rPr lang="en-US" sz="1600" dirty="0" err="1">
                <a:solidFill>
                  <a:srgbClr val="262626"/>
                </a:solidFill>
              </a:rPr>
              <a:t>SOV</a:t>
            </a:r>
            <a:r>
              <a:rPr lang="en-US" sz="1600" dirty="0">
                <a:solidFill>
                  <a:srgbClr val="262626"/>
                </a:solidFill>
              </a:rPr>
              <a:t>, HOV2, HOV3+)</a:t>
            </a:r>
          </a:p>
          <a:p>
            <a:endParaRPr lang="en-US" dirty="0">
              <a:solidFill>
                <a:srgbClr val="262626"/>
              </a:solidFill>
            </a:endParaRPr>
          </a:p>
        </p:txBody>
      </p:sp>
    </p:spTree>
    <p:extLst>
      <p:ext uri="{BB962C8B-B14F-4D97-AF65-F5344CB8AC3E}">
        <p14:creationId xmlns:p14="http://schemas.microsoft.com/office/powerpoint/2010/main" val="3207671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59270-C783-459D-A039-2E961A8BE885}"/>
              </a:ext>
            </a:extLst>
          </p:cNvPr>
          <p:cNvSpPr>
            <a:spLocks noGrp="1"/>
          </p:cNvSpPr>
          <p:nvPr>
            <p:ph type="title"/>
          </p:nvPr>
        </p:nvSpPr>
        <p:spPr>
          <a:xfrm>
            <a:off x="592666" y="274638"/>
            <a:ext cx="8094133" cy="690096"/>
          </a:xfrm>
        </p:spPr>
        <p:txBody>
          <a:bodyPr/>
          <a:lstStyle/>
          <a:p>
            <a:r>
              <a:rPr lang="en-US" sz="2400" dirty="0"/>
              <a:t>Where the model fits in the </a:t>
            </a:r>
            <a:r>
              <a:rPr lang="en-US" sz="2400" dirty="0" err="1"/>
              <a:t>ActivitySim</a:t>
            </a:r>
            <a:r>
              <a:rPr lang="en-US" sz="2400" dirty="0"/>
              <a:t> structure</a:t>
            </a:r>
          </a:p>
        </p:txBody>
      </p:sp>
      <p:sp>
        <p:nvSpPr>
          <p:cNvPr id="3" name="Text Placeholder 2">
            <a:extLst>
              <a:ext uri="{FF2B5EF4-FFF2-40B4-BE49-F238E27FC236}">
                <a16:creationId xmlns:a16="http://schemas.microsoft.com/office/drawing/2014/main" id="{ADFD404C-8D01-4028-9BD6-9392C2965187}"/>
              </a:ext>
            </a:extLst>
          </p:cNvPr>
          <p:cNvSpPr>
            <a:spLocks noGrp="1"/>
          </p:cNvSpPr>
          <p:nvPr>
            <p:ph type="body" sz="quarter" idx="10"/>
          </p:nvPr>
        </p:nvSpPr>
        <p:spPr>
          <a:xfrm>
            <a:off x="5444454" y="964734"/>
            <a:ext cx="3242345" cy="5243119"/>
          </a:xfrm>
        </p:spPr>
        <p:txBody>
          <a:bodyPr/>
          <a:lstStyle/>
          <a:p>
            <a:r>
              <a:rPr lang="en-US" sz="1600" b="1" dirty="0"/>
              <a:t>INPUT variables </a:t>
            </a:r>
            <a:r>
              <a:rPr lang="en-US" sz="1600" dirty="0"/>
              <a:t>are all of the predicted attributes of each trip.</a:t>
            </a:r>
          </a:p>
          <a:p>
            <a:endParaRPr lang="en-US" sz="1600" b="1" dirty="0"/>
          </a:p>
          <a:p>
            <a:r>
              <a:rPr lang="en-US" sz="1600" b="1" dirty="0"/>
              <a:t>New OUTPUT variable </a:t>
            </a:r>
            <a:r>
              <a:rPr lang="en-US" sz="1600" dirty="0"/>
              <a:t>for trips: </a:t>
            </a:r>
          </a:p>
          <a:p>
            <a:pPr marL="285750" indent="-285750">
              <a:buFont typeface="Arial" panose="020B0604020202020204" pitchFamily="34" charset="0"/>
              <a:buChar char="•"/>
            </a:pPr>
            <a:r>
              <a:rPr lang="en-US" sz="1400" dirty="0"/>
              <a:t>ID of HH vehicle used (if relevant)</a:t>
            </a:r>
          </a:p>
          <a:p>
            <a:r>
              <a:rPr lang="en-US" sz="1400" dirty="0"/>
              <a:t>Can be tied back to vehicle or HH file.</a:t>
            </a:r>
          </a:p>
          <a:p>
            <a:endParaRPr lang="en-US" sz="1400" dirty="0"/>
          </a:p>
          <a:p>
            <a:r>
              <a:rPr lang="en-US" sz="1400" u="sng" dirty="0"/>
              <a:t>Complicating factor</a:t>
            </a:r>
          </a:p>
          <a:p>
            <a:pPr marL="285750" indent="-285750">
              <a:buFont typeface="Arial" panose="020B0604020202020204" pitchFamily="34" charset="0"/>
              <a:buChar char="•"/>
            </a:pPr>
            <a:r>
              <a:rPr lang="en-US" sz="1400" dirty="0" err="1"/>
              <a:t>ActivitySim</a:t>
            </a:r>
            <a:r>
              <a:rPr lang="en-US" sz="1400" dirty="0"/>
              <a:t> does not predict who is a driver or a passenger on the trip. Chance of the person being the (main) driver is a function of trip occupancy.</a:t>
            </a:r>
          </a:p>
          <a:p>
            <a:pPr marL="285750" indent="-285750">
              <a:buFont typeface="Arial" panose="020B0604020202020204" pitchFamily="34" charset="0"/>
              <a:buChar char="•"/>
            </a:pPr>
            <a:endParaRPr lang="en-US" sz="1400" dirty="0"/>
          </a:p>
        </p:txBody>
      </p:sp>
      <p:pic>
        <p:nvPicPr>
          <p:cNvPr id="2050" name="Picture 1">
            <a:extLst>
              <a:ext uri="{FF2B5EF4-FFF2-40B4-BE49-F238E27FC236}">
                <a16:creationId xmlns:a16="http://schemas.microsoft.com/office/drawing/2014/main" id="{F9A57D25-2B02-4A2D-B22A-DFF6F67C52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654" y="1028448"/>
            <a:ext cx="5280300" cy="5487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Arrow Connector 7">
            <a:extLst>
              <a:ext uri="{FF2B5EF4-FFF2-40B4-BE49-F238E27FC236}">
                <a16:creationId xmlns:a16="http://schemas.microsoft.com/office/drawing/2014/main" id="{B86CDFBA-3DDC-49BF-B210-E0BAA8130A89}"/>
              </a:ext>
            </a:extLst>
          </p:cNvPr>
          <p:cNvCxnSpPr>
            <a:cxnSpLocks/>
          </p:cNvCxnSpPr>
          <p:nvPr/>
        </p:nvCxnSpPr>
        <p:spPr>
          <a:xfrm flipH="1">
            <a:off x="2785145" y="1929468"/>
            <a:ext cx="126673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Rectangle: Rounded Corners 9">
            <a:extLst>
              <a:ext uri="{FF2B5EF4-FFF2-40B4-BE49-F238E27FC236}">
                <a16:creationId xmlns:a16="http://schemas.microsoft.com/office/drawing/2014/main" id="{F407F8E6-466F-4C9E-B36C-7269B6B64E6B}"/>
              </a:ext>
            </a:extLst>
          </p:cNvPr>
          <p:cNvSpPr/>
          <p:nvPr/>
        </p:nvSpPr>
        <p:spPr>
          <a:xfrm>
            <a:off x="4051883" y="1593912"/>
            <a:ext cx="1266739" cy="788557"/>
          </a:xfrm>
          <a:prstGeom prst="roundRect">
            <a:avLst/>
          </a:prstGeom>
          <a:solidFill>
            <a:schemeClr val="accent3">
              <a:lumMod val="40000"/>
              <a:lumOff val="6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48484A"/>
                </a:solidFill>
                <a:effectLst/>
                <a:uLnTx/>
                <a:uFillTx/>
                <a:latin typeface="Arial"/>
                <a:ea typeface="+mn-ea"/>
                <a:cs typeface="+mn-cs"/>
              </a:rPr>
              <a:t>For each vehicle..</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kumimoji="0" lang="en-US" sz="900" b="1" i="0" u="none" strike="noStrike" kern="1200" cap="none" spc="0" normalizeH="0" baseline="0" noProof="0" dirty="0">
                <a:ln>
                  <a:noFill/>
                </a:ln>
                <a:solidFill>
                  <a:srgbClr val="48484A"/>
                </a:solidFill>
                <a:effectLst/>
                <a:uLnTx/>
                <a:uFillTx/>
                <a:latin typeface="Arial"/>
                <a:ea typeface="+mn-ea"/>
                <a:cs typeface="+mn-cs"/>
              </a:rPr>
              <a:t>Main driver</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kumimoji="0" lang="en-US" sz="900" b="1" i="0" u="none" strike="noStrike" kern="1200" cap="none" spc="0" normalizeH="0" baseline="0" noProof="0" dirty="0">
                <a:ln>
                  <a:noFill/>
                </a:ln>
                <a:solidFill>
                  <a:srgbClr val="48484A"/>
                </a:solidFill>
                <a:effectLst/>
                <a:uLnTx/>
                <a:uFillTx/>
                <a:latin typeface="Arial"/>
                <a:ea typeface="+mn-ea"/>
                <a:cs typeface="+mn-cs"/>
              </a:rPr>
              <a:t>Vehicle type </a:t>
            </a:r>
          </a:p>
        </p:txBody>
      </p:sp>
      <p:sp>
        <p:nvSpPr>
          <p:cNvPr id="7" name="Rectangle: Rounded Corners 6">
            <a:extLst>
              <a:ext uri="{FF2B5EF4-FFF2-40B4-BE49-F238E27FC236}">
                <a16:creationId xmlns:a16="http://schemas.microsoft.com/office/drawing/2014/main" id="{EB8EEA64-9F92-4903-B30D-6908BEE7F46F}"/>
              </a:ext>
            </a:extLst>
          </p:cNvPr>
          <p:cNvSpPr/>
          <p:nvPr/>
        </p:nvSpPr>
        <p:spPr>
          <a:xfrm>
            <a:off x="419684" y="5986335"/>
            <a:ext cx="1375327" cy="443036"/>
          </a:xfrm>
          <a:prstGeom prst="roundRect">
            <a:avLst/>
          </a:prstGeom>
          <a:solidFill>
            <a:schemeClr val="bg1">
              <a:lumMod val="75000"/>
            </a:schemeClr>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R="0" lvl="0" algn="l" defTabSz="457200" rtl="0" eaLnBrk="1" fontAlgn="auto" latinLnBrk="0" hangingPunct="1">
              <a:lnSpc>
                <a:spcPct val="100000"/>
              </a:lnSpc>
              <a:spcBef>
                <a:spcPts val="0"/>
              </a:spcBef>
              <a:spcAft>
                <a:spcPts val="0"/>
              </a:spcAft>
              <a:buClrTx/>
              <a:buSzTx/>
              <a:tabLst/>
              <a:defRPr/>
            </a:pPr>
            <a:r>
              <a:rPr lang="en-US" sz="900" b="1" dirty="0">
                <a:solidFill>
                  <a:srgbClr val="48484A"/>
                </a:solidFill>
                <a:latin typeface="Arial"/>
              </a:rPr>
              <a:t>Which vehicle will be used for the trip?</a:t>
            </a:r>
            <a:endParaRPr kumimoji="0" lang="en-US" sz="900" b="1" i="0" u="none" strike="noStrike" kern="1200" cap="none" spc="0" normalizeH="0" baseline="0" noProof="0" dirty="0">
              <a:ln>
                <a:noFill/>
              </a:ln>
              <a:solidFill>
                <a:srgbClr val="48484A"/>
              </a:solidFill>
              <a:effectLst/>
              <a:uLnTx/>
              <a:uFillTx/>
              <a:latin typeface="Arial"/>
              <a:ea typeface="+mn-ea"/>
              <a:cs typeface="+mn-cs"/>
            </a:endParaRPr>
          </a:p>
        </p:txBody>
      </p:sp>
      <p:cxnSp>
        <p:nvCxnSpPr>
          <p:cNvPr id="5" name="Straight Arrow Connector 4">
            <a:extLst>
              <a:ext uri="{FF2B5EF4-FFF2-40B4-BE49-F238E27FC236}">
                <a16:creationId xmlns:a16="http://schemas.microsoft.com/office/drawing/2014/main" id="{0715B682-A428-496D-BDD0-B98251F7C441}"/>
              </a:ext>
            </a:extLst>
          </p:cNvPr>
          <p:cNvCxnSpPr>
            <a:cxnSpLocks/>
          </p:cNvCxnSpPr>
          <p:nvPr/>
        </p:nvCxnSpPr>
        <p:spPr>
          <a:xfrm flipV="1">
            <a:off x="1803400" y="6219646"/>
            <a:ext cx="925404"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769975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9087556" y="5926667"/>
            <a:ext cx="184666" cy="369332"/>
          </a:xfrm>
          <a:prstGeom prst="rect">
            <a:avLst/>
          </a:prstGeom>
          <a:noFill/>
        </p:spPr>
        <p:txBody>
          <a:bodyPr wrap="none" rtlCol="0">
            <a:spAutoFit/>
          </a:bodyPr>
          <a:lstStyle/>
          <a:p>
            <a:endParaRPr lang="en-US" dirty="0"/>
          </a:p>
        </p:txBody>
      </p:sp>
      <p:sp>
        <p:nvSpPr>
          <p:cNvPr id="5" name="Title 4"/>
          <p:cNvSpPr>
            <a:spLocks noGrp="1"/>
          </p:cNvSpPr>
          <p:nvPr>
            <p:ph type="title"/>
          </p:nvPr>
        </p:nvSpPr>
        <p:spPr/>
        <p:txBody>
          <a:bodyPr/>
          <a:lstStyle/>
          <a:p>
            <a:r>
              <a:rPr lang="en-US" sz="2400" dirty="0">
                <a:solidFill>
                  <a:srgbClr val="262626"/>
                </a:solidFill>
              </a:rPr>
              <a:t>More complex model to allocate vehicles to tours</a:t>
            </a:r>
          </a:p>
        </p:txBody>
      </p:sp>
      <p:sp>
        <p:nvSpPr>
          <p:cNvPr id="6" name="Text Placeholder 5"/>
          <p:cNvSpPr>
            <a:spLocks noGrp="1"/>
          </p:cNvSpPr>
          <p:nvPr>
            <p:ph type="body" sz="quarter" idx="10"/>
          </p:nvPr>
        </p:nvSpPr>
        <p:spPr>
          <a:xfrm>
            <a:off x="612468" y="1088239"/>
            <a:ext cx="8094134" cy="5123870"/>
          </a:xfrm>
        </p:spPr>
        <p:txBody>
          <a:bodyPr/>
          <a:lstStyle/>
          <a:p>
            <a:r>
              <a:rPr lang="en-US" sz="1600" dirty="0">
                <a:solidFill>
                  <a:srgbClr val="262626"/>
                </a:solidFill>
              </a:rPr>
              <a:t>This subtask was not requested in the RFP, but we are including it </a:t>
            </a:r>
          </a:p>
          <a:p>
            <a:r>
              <a:rPr lang="en-US" sz="1600" dirty="0">
                <a:solidFill>
                  <a:srgbClr val="262626"/>
                </a:solidFill>
              </a:rPr>
              <a:t>to make the </a:t>
            </a:r>
            <a:r>
              <a:rPr lang="en-US" sz="1600" u="sng" dirty="0">
                <a:solidFill>
                  <a:srgbClr val="262626"/>
                </a:solidFill>
              </a:rPr>
              <a:t>aggregate</a:t>
            </a:r>
            <a:r>
              <a:rPr lang="en-US" sz="1600" dirty="0">
                <a:solidFill>
                  <a:srgbClr val="262626"/>
                </a:solidFill>
              </a:rPr>
              <a:t> model output useful for </a:t>
            </a:r>
            <a:r>
              <a:rPr lang="en-US" sz="1600" dirty="0" err="1">
                <a:solidFill>
                  <a:srgbClr val="262626"/>
                </a:solidFill>
              </a:rPr>
              <a:t>VMT</a:t>
            </a:r>
            <a:r>
              <a:rPr lang="en-US" sz="1600" dirty="0">
                <a:solidFill>
                  <a:srgbClr val="262626"/>
                </a:solidFill>
              </a:rPr>
              <a:t> and emissions modeling. </a:t>
            </a:r>
          </a:p>
          <a:p>
            <a:endParaRPr lang="en-US" sz="1600" dirty="0">
              <a:solidFill>
                <a:srgbClr val="262626"/>
              </a:solidFill>
            </a:endParaRPr>
          </a:p>
          <a:p>
            <a:r>
              <a:rPr lang="en-US" sz="1600" dirty="0">
                <a:solidFill>
                  <a:srgbClr val="262626"/>
                </a:solidFill>
              </a:rPr>
              <a:t>More complex vehicle allocation and scheduling models can be part of future </a:t>
            </a:r>
            <a:r>
              <a:rPr lang="en-US" sz="1600" dirty="0" err="1">
                <a:solidFill>
                  <a:srgbClr val="262626"/>
                </a:solidFill>
              </a:rPr>
              <a:t>ActivitySim</a:t>
            </a:r>
            <a:r>
              <a:rPr lang="en-US" sz="1600" dirty="0">
                <a:solidFill>
                  <a:srgbClr val="262626"/>
                </a:solidFill>
              </a:rPr>
              <a:t> development work.  </a:t>
            </a:r>
          </a:p>
          <a:p>
            <a:endParaRPr lang="en-US" sz="1600" dirty="0">
              <a:solidFill>
                <a:srgbClr val="262626"/>
              </a:solidFill>
            </a:endParaRPr>
          </a:p>
          <a:p>
            <a:r>
              <a:rPr lang="en-US" sz="1600" u="sng" dirty="0">
                <a:solidFill>
                  <a:srgbClr val="262626"/>
                </a:solidFill>
              </a:rPr>
              <a:t>Approach</a:t>
            </a:r>
            <a:r>
              <a:rPr lang="en-US" sz="1600" dirty="0">
                <a:solidFill>
                  <a:srgbClr val="262626"/>
                </a:solidFill>
              </a:rPr>
              <a:t>: The choice of which vehicle to use on any tour is modeled independently across tours within a HH. It is applied whether or not the tour mode is auto, so that the vehicle type can be used to condition the auto utility </a:t>
            </a:r>
          </a:p>
          <a:p>
            <a:r>
              <a:rPr lang="en-US" sz="1600" u="sng" dirty="0">
                <a:solidFill>
                  <a:srgbClr val="262626"/>
                </a:solidFill>
              </a:rPr>
              <a:t>Choice set</a:t>
            </a:r>
            <a:r>
              <a:rPr lang="en-US" sz="1600" dirty="0">
                <a:solidFill>
                  <a:srgbClr val="262626"/>
                </a:solidFill>
              </a:rPr>
              <a:t>: The vehicles owned by the HH (from the vehicle type choice model), plus the additional choice of using a non-HH vehicle</a:t>
            </a:r>
          </a:p>
          <a:p>
            <a:r>
              <a:rPr lang="en-US" sz="1600" u="sng" dirty="0">
                <a:solidFill>
                  <a:srgbClr val="262626"/>
                </a:solidFill>
              </a:rPr>
              <a:t>Explanatory variables</a:t>
            </a:r>
          </a:p>
          <a:p>
            <a:pPr marL="285750" indent="-285750">
              <a:buFont typeface="Arial" panose="020B0604020202020204" pitchFamily="34" charset="0"/>
              <a:buChar char="•"/>
            </a:pPr>
            <a:r>
              <a:rPr lang="en-US" sz="1600" dirty="0">
                <a:solidFill>
                  <a:schemeClr val="tx1"/>
                </a:solidFill>
              </a:rPr>
              <a:t>Primary driver of each vehicle (if known from Option 3 above)</a:t>
            </a:r>
          </a:p>
          <a:p>
            <a:pPr marL="285750" indent="-285750">
              <a:buFont typeface="Arial" panose="020B0604020202020204" pitchFamily="34" charset="0"/>
              <a:buChar char="•"/>
            </a:pPr>
            <a:r>
              <a:rPr lang="en-US" sz="1600" dirty="0">
                <a:solidFill>
                  <a:srgbClr val="262626"/>
                </a:solidFill>
              </a:rPr>
              <a:t>Fuel type, body type, age of HH vehicles</a:t>
            </a:r>
          </a:p>
          <a:p>
            <a:pPr marL="285750" indent="-285750">
              <a:buFont typeface="Arial" panose="020B0604020202020204" pitchFamily="34" charset="0"/>
              <a:buChar char="•"/>
            </a:pPr>
            <a:r>
              <a:rPr lang="en-US" sz="1600" dirty="0">
                <a:solidFill>
                  <a:srgbClr val="262626"/>
                </a:solidFill>
              </a:rPr>
              <a:t>Tour purpose</a:t>
            </a:r>
          </a:p>
          <a:p>
            <a:pPr marL="285750" indent="-285750">
              <a:buFont typeface="Arial" panose="020B0604020202020204" pitchFamily="34" charset="0"/>
              <a:buChar char="•"/>
            </a:pPr>
            <a:r>
              <a:rPr lang="en-US" sz="1600" dirty="0">
                <a:solidFill>
                  <a:srgbClr val="262626"/>
                </a:solidFill>
              </a:rPr>
              <a:t>Tour distance</a:t>
            </a:r>
          </a:p>
          <a:p>
            <a:pPr marL="285750" indent="-285750">
              <a:buFont typeface="Arial" panose="020B0604020202020204" pitchFamily="34" charset="0"/>
              <a:buChar char="•"/>
            </a:pPr>
            <a:r>
              <a:rPr lang="en-US" sz="1600" dirty="0">
                <a:solidFill>
                  <a:srgbClr val="262626"/>
                </a:solidFill>
              </a:rPr>
              <a:t>Tour scheduled duration (including activities)</a:t>
            </a:r>
          </a:p>
          <a:p>
            <a:pPr marL="285750" indent="-285750">
              <a:buFont typeface="Arial" panose="020B0604020202020204" pitchFamily="34" charset="0"/>
              <a:buChar char="•"/>
            </a:pPr>
            <a:r>
              <a:rPr lang="en-US" sz="1600" dirty="0">
                <a:solidFill>
                  <a:srgbClr val="262626"/>
                </a:solidFill>
              </a:rPr>
              <a:t>Auto choice alternative occupancy (</a:t>
            </a:r>
            <a:r>
              <a:rPr lang="en-US" sz="1600" dirty="0" err="1">
                <a:solidFill>
                  <a:srgbClr val="262626"/>
                </a:solidFill>
              </a:rPr>
              <a:t>SOV</a:t>
            </a:r>
            <a:r>
              <a:rPr lang="en-US" sz="1600" dirty="0">
                <a:solidFill>
                  <a:srgbClr val="262626"/>
                </a:solidFill>
              </a:rPr>
              <a:t>, HOV2, HOV3+)</a:t>
            </a:r>
          </a:p>
          <a:p>
            <a:endParaRPr lang="en-US" dirty="0">
              <a:solidFill>
                <a:srgbClr val="262626"/>
              </a:solidFill>
            </a:endParaRPr>
          </a:p>
        </p:txBody>
      </p:sp>
    </p:spTree>
    <p:extLst>
      <p:ext uri="{BB962C8B-B14F-4D97-AF65-F5344CB8AC3E}">
        <p14:creationId xmlns:p14="http://schemas.microsoft.com/office/powerpoint/2010/main" val="32986299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59270-C783-459D-A039-2E961A8BE885}"/>
              </a:ext>
            </a:extLst>
          </p:cNvPr>
          <p:cNvSpPr>
            <a:spLocks noGrp="1"/>
          </p:cNvSpPr>
          <p:nvPr>
            <p:ph type="title"/>
          </p:nvPr>
        </p:nvSpPr>
        <p:spPr>
          <a:xfrm>
            <a:off x="592666" y="274638"/>
            <a:ext cx="8094133" cy="690096"/>
          </a:xfrm>
        </p:spPr>
        <p:txBody>
          <a:bodyPr/>
          <a:lstStyle/>
          <a:p>
            <a:r>
              <a:rPr lang="en-US" sz="2400" dirty="0"/>
              <a:t>Where the model fits in the </a:t>
            </a:r>
            <a:r>
              <a:rPr lang="en-US" sz="2400" dirty="0" err="1"/>
              <a:t>ActivitySim</a:t>
            </a:r>
            <a:r>
              <a:rPr lang="en-US" sz="2400" dirty="0"/>
              <a:t> structure</a:t>
            </a:r>
          </a:p>
        </p:txBody>
      </p:sp>
      <p:sp>
        <p:nvSpPr>
          <p:cNvPr id="3" name="Text Placeholder 2">
            <a:extLst>
              <a:ext uri="{FF2B5EF4-FFF2-40B4-BE49-F238E27FC236}">
                <a16:creationId xmlns:a16="http://schemas.microsoft.com/office/drawing/2014/main" id="{ADFD404C-8D01-4028-9BD6-9392C2965187}"/>
              </a:ext>
            </a:extLst>
          </p:cNvPr>
          <p:cNvSpPr>
            <a:spLocks noGrp="1"/>
          </p:cNvSpPr>
          <p:nvPr>
            <p:ph type="body" sz="quarter" idx="10"/>
          </p:nvPr>
        </p:nvSpPr>
        <p:spPr>
          <a:xfrm>
            <a:off x="5444454" y="964734"/>
            <a:ext cx="3242345" cy="5243119"/>
          </a:xfrm>
        </p:spPr>
        <p:txBody>
          <a:bodyPr/>
          <a:lstStyle/>
          <a:p>
            <a:r>
              <a:rPr lang="en-US" sz="1600" b="1" dirty="0"/>
              <a:t>INPUT variables </a:t>
            </a:r>
            <a:r>
              <a:rPr lang="en-US" sz="1600" dirty="0"/>
              <a:t>are the same as for tour Mode, plus the outputs from the vehicle type model.</a:t>
            </a:r>
          </a:p>
          <a:p>
            <a:endParaRPr lang="en-US" sz="1600" b="1" dirty="0"/>
          </a:p>
          <a:p>
            <a:r>
              <a:rPr lang="en-US" sz="1600" b="1" dirty="0"/>
              <a:t>New OUTPUT variable </a:t>
            </a:r>
            <a:r>
              <a:rPr lang="en-US" sz="1600" dirty="0"/>
              <a:t>for tours: </a:t>
            </a:r>
          </a:p>
          <a:p>
            <a:pPr marL="285750" indent="-285750">
              <a:buFont typeface="Arial" panose="020B0604020202020204" pitchFamily="34" charset="0"/>
              <a:buChar char="•"/>
            </a:pPr>
            <a:r>
              <a:rPr lang="en-US" sz="1400" dirty="0"/>
              <a:t>ID of HH vehicle used (if relevant)</a:t>
            </a:r>
          </a:p>
          <a:p>
            <a:r>
              <a:rPr lang="en-US" sz="1400" dirty="0"/>
              <a:t>Can be tied back to vehicle or HH file.</a:t>
            </a:r>
          </a:p>
          <a:p>
            <a:endParaRPr lang="en-US" sz="1400" dirty="0"/>
          </a:p>
          <a:p>
            <a:r>
              <a:rPr lang="en-US" sz="1400" u="sng" dirty="0"/>
              <a:t>Complicating factors</a:t>
            </a:r>
          </a:p>
          <a:p>
            <a:pPr marL="285750" indent="-285750">
              <a:buFont typeface="Arial" panose="020B0604020202020204" pitchFamily="34" charset="0"/>
              <a:buChar char="•"/>
            </a:pPr>
            <a:r>
              <a:rPr lang="en-US" sz="1400" dirty="0"/>
              <a:t>Several variables are conditional on vehicle occupancy, so the model needs to be applied for each occupancy alternative.</a:t>
            </a:r>
          </a:p>
          <a:p>
            <a:pPr marL="285750" indent="-285750">
              <a:buFont typeface="Arial" panose="020B0604020202020204" pitchFamily="34" charset="0"/>
              <a:buChar char="•"/>
            </a:pPr>
            <a:r>
              <a:rPr lang="en-US" sz="1400" dirty="0"/>
              <a:t>There may be more than one driver on a tour in the survey data. (Use one that drives longest dist.)</a:t>
            </a:r>
          </a:p>
          <a:p>
            <a:pPr marL="285750" indent="-285750">
              <a:buFont typeface="Arial" panose="020B0604020202020204" pitchFamily="34" charset="0"/>
              <a:buChar char="•"/>
            </a:pPr>
            <a:r>
              <a:rPr lang="en-US" sz="1400" dirty="0" err="1"/>
              <a:t>ActivitySim</a:t>
            </a:r>
            <a:r>
              <a:rPr lang="en-US" sz="1400" dirty="0"/>
              <a:t> does not predict who is a driver or a passenger on the tour. Chance of the person being the main driver is a function of occupancy.</a:t>
            </a:r>
          </a:p>
          <a:p>
            <a:pPr marL="285750" indent="-285750">
              <a:buFont typeface="Arial" panose="020B0604020202020204" pitchFamily="34" charset="0"/>
              <a:buChar char="•"/>
            </a:pPr>
            <a:r>
              <a:rPr lang="en-US" sz="1400" dirty="0" err="1"/>
              <a:t>ActivitySim</a:t>
            </a:r>
            <a:r>
              <a:rPr lang="en-US" sz="1400" dirty="0"/>
              <a:t> only predicts which other HH members are occupants for joint tours.</a:t>
            </a:r>
          </a:p>
          <a:p>
            <a:pPr marL="285750" indent="-285750">
              <a:buFont typeface="Arial" panose="020B0604020202020204" pitchFamily="34" charset="0"/>
              <a:buChar char="•"/>
            </a:pPr>
            <a:endParaRPr lang="en-US" sz="1400" dirty="0"/>
          </a:p>
        </p:txBody>
      </p:sp>
      <p:pic>
        <p:nvPicPr>
          <p:cNvPr id="2050" name="Picture 1">
            <a:extLst>
              <a:ext uri="{FF2B5EF4-FFF2-40B4-BE49-F238E27FC236}">
                <a16:creationId xmlns:a16="http://schemas.microsoft.com/office/drawing/2014/main" id="{F9A57D25-2B02-4A2D-B22A-DFF6F67C52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654" y="1028448"/>
            <a:ext cx="5280300" cy="5487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Arrow Connector 7">
            <a:extLst>
              <a:ext uri="{FF2B5EF4-FFF2-40B4-BE49-F238E27FC236}">
                <a16:creationId xmlns:a16="http://schemas.microsoft.com/office/drawing/2014/main" id="{B86CDFBA-3DDC-49BF-B210-E0BAA8130A89}"/>
              </a:ext>
            </a:extLst>
          </p:cNvPr>
          <p:cNvCxnSpPr>
            <a:cxnSpLocks/>
          </p:cNvCxnSpPr>
          <p:nvPr/>
        </p:nvCxnSpPr>
        <p:spPr>
          <a:xfrm flipH="1">
            <a:off x="2785145" y="1929468"/>
            <a:ext cx="126673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Rectangle: Rounded Corners 9">
            <a:extLst>
              <a:ext uri="{FF2B5EF4-FFF2-40B4-BE49-F238E27FC236}">
                <a16:creationId xmlns:a16="http://schemas.microsoft.com/office/drawing/2014/main" id="{F407F8E6-466F-4C9E-B36C-7269B6B64E6B}"/>
              </a:ext>
            </a:extLst>
          </p:cNvPr>
          <p:cNvSpPr/>
          <p:nvPr/>
        </p:nvSpPr>
        <p:spPr>
          <a:xfrm>
            <a:off x="4051883" y="1593912"/>
            <a:ext cx="1266739" cy="788557"/>
          </a:xfrm>
          <a:prstGeom prst="roundRect">
            <a:avLst/>
          </a:prstGeom>
          <a:solidFill>
            <a:schemeClr val="accent3">
              <a:lumMod val="40000"/>
              <a:lumOff val="6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48484A"/>
                </a:solidFill>
                <a:effectLst/>
                <a:uLnTx/>
                <a:uFillTx/>
                <a:latin typeface="Arial"/>
                <a:ea typeface="+mn-ea"/>
                <a:cs typeface="+mn-cs"/>
              </a:rPr>
              <a:t>For each vehicle..</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kumimoji="0" lang="en-US" sz="900" b="1" i="0" u="none" strike="noStrike" kern="1200" cap="none" spc="0" normalizeH="0" baseline="0" noProof="0" dirty="0">
                <a:ln>
                  <a:noFill/>
                </a:ln>
                <a:solidFill>
                  <a:srgbClr val="48484A"/>
                </a:solidFill>
                <a:effectLst/>
                <a:uLnTx/>
                <a:uFillTx/>
                <a:latin typeface="Arial"/>
                <a:ea typeface="+mn-ea"/>
                <a:cs typeface="+mn-cs"/>
              </a:rPr>
              <a:t>Main driver</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kumimoji="0" lang="en-US" sz="900" b="1" i="0" u="none" strike="noStrike" kern="1200" cap="none" spc="0" normalizeH="0" baseline="0" noProof="0" dirty="0">
                <a:ln>
                  <a:noFill/>
                </a:ln>
                <a:solidFill>
                  <a:srgbClr val="48484A"/>
                </a:solidFill>
                <a:effectLst/>
                <a:uLnTx/>
                <a:uFillTx/>
                <a:latin typeface="Arial"/>
                <a:ea typeface="+mn-ea"/>
                <a:cs typeface="+mn-cs"/>
              </a:rPr>
              <a:t>Vehicle type </a:t>
            </a:r>
          </a:p>
        </p:txBody>
      </p:sp>
      <p:sp>
        <p:nvSpPr>
          <p:cNvPr id="7" name="Rectangle: Rounded Corners 6">
            <a:extLst>
              <a:ext uri="{FF2B5EF4-FFF2-40B4-BE49-F238E27FC236}">
                <a16:creationId xmlns:a16="http://schemas.microsoft.com/office/drawing/2014/main" id="{EB8EEA64-9F92-4903-B30D-6908BEE7F46F}"/>
              </a:ext>
            </a:extLst>
          </p:cNvPr>
          <p:cNvSpPr/>
          <p:nvPr/>
        </p:nvSpPr>
        <p:spPr>
          <a:xfrm>
            <a:off x="482600" y="5048591"/>
            <a:ext cx="1346198" cy="899203"/>
          </a:xfrm>
          <a:prstGeom prst="roundRect">
            <a:avLst/>
          </a:prstGeom>
          <a:solidFill>
            <a:schemeClr val="bg2">
              <a:lumMod val="60000"/>
              <a:lumOff val="40000"/>
            </a:schemeClr>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R="0" lvl="0" algn="l" defTabSz="457200" rtl="0" eaLnBrk="1" fontAlgn="auto" latinLnBrk="0" hangingPunct="1">
              <a:lnSpc>
                <a:spcPct val="100000"/>
              </a:lnSpc>
              <a:spcBef>
                <a:spcPts val="0"/>
              </a:spcBef>
              <a:spcAft>
                <a:spcPts val="0"/>
              </a:spcAft>
              <a:buClrTx/>
              <a:buSzTx/>
              <a:tabLst/>
              <a:defRPr/>
            </a:pPr>
            <a:r>
              <a:rPr lang="en-US" sz="900" b="1" dirty="0">
                <a:solidFill>
                  <a:srgbClr val="48484A"/>
                </a:solidFill>
                <a:latin typeface="Arial"/>
              </a:rPr>
              <a:t>Which vehicle will be used for the tour if the auto mode is chosen, for </a:t>
            </a:r>
            <a:r>
              <a:rPr lang="en-US" sz="900" b="1" dirty="0" err="1">
                <a:solidFill>
                  <a:srgbClr val="48484A"/>
                </a:solidFill>
                <a:latin typeface="Arial"/>
              </a:rPr>
              <a:t>SOV</a:t>
            </a:r>
            <a:r>
              <a:rPr lang="en-US" sz="900" b="1" dirty="0">
                <a:solidFill>
                  <a:srgbClr val="48484A"/>
                </a:solidFill>
                <a:latin typeface="Arial"/>
              </a:rPr>
              <a:t>, HOV2, HOV3+ alternatives?</a:t>
            </a:r>
            <a:endParaRPr kumimoji="0" lang="en-US" sz="900" b="1" i="0" u="none" strike="noStrike" kern="1200" cap="none" spc="0" normalizeH="0" baseline="0" noProof="0" dirty="0">
              <a:ln>
                <a:noFill/>
              </a:ln>
              <a:solidFill>
                <a:srgbClr val="48484A"/>
              </a:solidFill>
              <a:effectLst/>
              <a:uLnTx/>
              <a:uFillTx/>
              <a:latin typeface="Arial"/>
              <a:ea typeface="+mn-ea"/>
              <a:cs typeface="+mn-cs"/>
            </a:endParaRPr>
          </a:p>
        </p:txBody>
      </p:sp>
      <p:cxnSp>
        <p:nvCxnSpPr>
          <p:cNvPr id="5" name="Straight Arrow Connector 4">
            <a:extLst>
              <a:ext uri="{FF2B5EF4-FFF2-40B4-BE49-F238E27FC236}">
                <a16:creationId xmlns:a16="http://schemas.microsoft.com/office/drawing/2014/main" id="{0715B682-A428-496D-BDD0-B98251F7C441}"/>
              </a:ext>
            </a:extLst>
          </p:cNvPr>
          <p:cNvCxnSpPr/>
          <p:nvPr/>
        </p:nvCxnSpPr>
        <p:spPr>
          <a:xfrm flipV="1">
            <a:off x="1350628" y="4605556"/>
            <a:ext cx="0" cy="44303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46624351"/>
      </p:ext>
    </p:extLst>
  </p:cSld>
  <p:clrMapOvr>
    <a:masterClrMapping/>
  </p:clrMapOvr>
</p:sld>
</file>

<file path=ppt/theme/theme1.xml><?xml version="1.0" encoding="utf-8"?>
<a:theme xmlns:a="http://schemas.openxmlformats.org/drawingml/2006/main" name="PowerPoint Presentation">
  <a:themeElements>
    <a:clrScheme name="Custom 7">
      <a:dk1>
        <a:srgbClr val="48484A"/>
      </a:dk1>
      <a:lt1>
        <a:sysClr val="window" lastClr="FFFFFF"/>
      </a:lt1>
      <a:dk2>
        <a:srgbClr val="262626"/>
      </a:dk2>
      <a:lt2>
        <a:srgbClr val="F68B1F"/>
      </a:lt2>
      <a:accent1>
        <a:srgbClr val="006FA1"/>
      </a:accent1>
      <a:accent2>
        <a:srgbClr val="88CADE"/>
      </a:accent2>
      <a:accent3>
        <a:srgbClr val="65B360"/>
      </a:accent3>
      <a:accent4>
        <a:srgbClr val="FFC20E"/>
      </a:accent4>
      <a:accent5>
        <a:srgbClr val="514D85"/>
      </a:accent5>
      <a:accent6>
        <a:srgbClr val="BA1222"/>
      </a:accent6>
      <a:hlink>
        <a:srgbClr val="0000FF"/>
      </a:hlink>
      <a:folHlink>
        <a:srgbClr val="B1B3B5"/>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dirty="0" err="1">
            <a:solidFill>
              <a:schemeClr val="tx1">
                <a:lumMod val="50000"/>
                <a:lumOff val="50000"/>
              </a:schemeClr>
            </a:solidFill>
          </a:defRPr>
        </a:defPPr>
      </a:lstStyle>
    </a:txDef>
  </a:objectDefaults>
  <a:extraClrSchemeLst/>
  <a:extLst>
    <a:ext uri="{05A4C25C-085E-4340-85A3-A5531E510DB2}">
      <thm15:themeFamily xmlns:thm15="http://schemas.microsoft.com/office/thememl/2012/main" name="PowerPoint Presentation.potx" id="{2282F849-DE3D-4F9B-9A95-78CD204BD376}" vid="{D2DCF89A-21CE-4BD2-9314-40B42567F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54322EC559C6C46AD7C246A9C6A9593" ma:contentTypeVersion="2" ma:contentTypeDescription="Create a new document." ma:contentTypeScope="" ma:versionID="a38972bdc2a28b491e8b5d76cc384854">
  <xsd:schema xmlns:xsd="http://www.w3.org/2001/XMLSchema" xmlns:xs="http://www.w3.org/2001/XMLSchema" xmlns:p="http://schemas.microsoft.com/office/2006/metadata/properties" xmlns:ns2="4c265f44-5553-4b88-8776-487c6beffe03" targetNamespace="http://schemas.microsoft.com/office/2006/metadata/properties" ma:root="true" ma:fieldsID="596bb8cd0db947c7da86bc56901a4608" ns2:_="">
    <xsd:import namespace="4c265f44-5553-4b88-8776-487c6beffe03"/>
    <xsd:element name="properties">
      <xsd:complexType>
        <xsd:sequence>
          <xsd:element name="documentManagement">
            <xsd:complexType>
              <xsd:all>
                <xsd:element ref="ns2:Category" minOccurs="0"/>
                <xsd:element ref="ns2:Practic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265f44-5553-4b88-8776-487c6beffe03" elementFormDefault="qualified">
    <xsd:import namespace="http://schemas.microsoft.com/office/2006/documentManagement/types"/>
    <xsd:import namespace="http://schemas.microsoft.com/office/infopath/2007/PartnerControls"/>
    <xsd:element name="Category" ma:index="2" nillable="true" ma:displayName="Category" ma:default="Acoustics Output" ma:format="Dropdown" ma:internalName="Category">
      <xsd:simpleType>
        <xsd:restriction base="dms:Choice">
          <xsd:enumeration value="Acoustics Output"/>
          <xsd:enumeration value="AutoCAD"/>
          <xsd:enumeration value="Other"/>
          <xsd:enumeration value="Power Point"/>
          <xsd:enumeration value="Proposal and Report"/>
          <xsd:enumeration value="Questionnaire"/>
          <xsd:enumeration value="Resume"/>
          <xsd:enumeration value="Stationery"/>
          <xsd:enumeration value="Guidance Document"/>
          <xsd:enumeration value="Contracting"/>
        </xsd:restriction>
      </xsd:simpleType>
    </xsd:element>
    <xsd:element name="Practice" ma:index="3" nillable="true" ma:displayName="Practice" ma:default="CORP" ma:format="Dropdown" ma:internalName="Practice">
      <xsd:simpleType>
        <xsd:restriction base="dms:Choice">
          <xsd:enumeration value="CORP"/>
          <xsd:enumeration value="MIS"/>
          <xsd:enumeration value="TAE"/>
          <xsd:enumeration value="TQM"/>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Category xmlns="4c265f44-5553-4b88-8776-487c6beffe03">Power Point</Category>
    <Practice xmlns="4c265f44-5553-4b88-8776-487c6beffe03">CORP</Practice>
  </documentManagement>
</p:properties>
</file>

<file path=customXml/itemProps1.xml><?xml version="1.0" encoding="utf-8"?>
<ds:datastoreItem xmlns:ds="http://schemas.openxmlformats.org/officeDocument/2006/customXml" ds:itemID="{E23E702B-A4A8-49D1-8100-74D24C5D8E81}">
  <ds:schemaRefs>
    <ds:schemaRef ds:uri="http://schemas.microsoft.com/sharepoint/v3/contenttype/forms"/>
  </ds:schemaRefs>
</ds:datastoreItem>
</file>

<file path=customXml/itemProps2.xml><?xml version="1.0" encoding="utf-8"?>
<ds:datastoreItem xmlns:ds="http://schemas.openxmlformats.org/officeDocument/2006/customXml" ds:itemID="{E5F42501-FD43-4347-8465-A1634AD528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c265f44-5553-4b88-8776-487c6beffe0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AB548D2-16E5-4D59-9228-B99A31CAF826}">
  <ds:schemaRefs>
    <ds:schemaRef ds:uri="http://www.w3.org/XML/1998/namespace"/>
    <ds:schemaRef ds:uri="http://purl.org/dc/terms/"/>
    <ds:schemaRef ds:uri="http://schemas.openxmlformats.org/package/2006/metadata/core-properties"/>
    <ds:schemaRef ds:uri="http://schemas.microsoft.com/office/infopath/2007/PartnerControls"/>
    <ds:schemaRef ds:uri="http://schemas.microsoft.com/office/2006/metadata/properties"/>
    <ds:schemaRef ds:uri="http://purl.org/dc/elements/1.1/"/>
    <ds:schemaRef ds:uri="http://purl.org/dc/dcmitype/"/>
    <ds:schemaRef ds:uri="http://schemas.microsoft.com/office/2006/documentManagement/types"/>
    <ds:schemaRef ds:uri="4c265f44-5553-4b88-8776-487c6beffe03"/>
  </ds:schemaRefs>
</ds:datastoreItem>
</file>

<file path=docProps/app.xml><?xml version="1.0" encoding="utf-8"?>
<Properties xmlns="http://schemas.openxmlformats.org/officeDocument/2006/extended-properties" xmlns:vt="http://schemas.openxmlformats.org/officeDocument/2006/docPropsVTypes">
  <Template>PowerPoint Presentation</Template>
  <TotalTime>3230</TotalTime>
  <Words>2472</Words>
  <Application>Microsoft Office PowerPoint</Application>
  <PresentationFormat>On-screen Show (4:3)</PresentationFormat>
  <Paragraphs>363</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Lucida Grande</vt:lpstr>
      <vt:lpstr>PowerPoint Presentation</vt:lpstr>
      <vt:lpstr>PowerPoint Presentation</vt:lpstr>
      <vt:lpstr>Task objectives</vt:lpstr>
      <vt:lpstr>Choice of a data set for model estimation</vt:lpstr>
      <vt:lpstr>Proposed vehicle types: combination of body type, fuel type, and age group.</vt:lpstr>
      <vt:lpstr>Detailed body type answers. RV’s grouped with “other/missing” because they are rarely used for within-region weekday trips.  </vt:lpstr>
      <vt:lpstr>Proposed vehicle types: combination of body type, fuel type, and age group</vt:lpstr>
      <vt:lpstr>Options for model structure</vt:lpstr>
      <vt:lpstr>Proposed explanatory variables</vt:lpstr>
      <vt:lpstr>Where the model fits in the ActivitySim structure</vt:lpstr>
      <vt:lpstr>Notes on Forecasting and Scenario Analysis</vt:lpstr>
      <vt:lpstr>Adding effects of vehicle price and fuel price changes, and additional EV-related variables</vt:lpstr>
      <vt:lpstr>Simple model to allocate vehicles to tours</vt:lpstr>
      <vt:lpstr>Where the model fits in the ActivitySim structure</vt:lpstr>
      <vt:lpstr>NHTS data on main driver of each vehicle and vehicle used on each trip is very complete</vt:lpstr>
      <vt:lpstr>Percent of HH-vehicle trips where the main driver of the vehicle was the driver on the trip, by number of vehicles and drivers in the HH</vt:lpstr>
      <vt:lpstr>Some possible future extensions</vt:lpstr>
      <vt:lpstr>PowerPoint Presentation</vt:lpstr>
      <vt:lpstr>Simple model to allocate vehicles to trips</vt:lpstr>
      <vt:lpstr>Where the model fits in the ActivitySim structure</vt:lpstr>
      <vt:lpstr>More complex model to allocate vehicles to tours</vt:lpstr>
      <vt:lpstr>Where the model fits in the ActivitySim structure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Bradley</dc:creator>
  <cp:lastModifiedBy>Mark Bradley</cp:lastModifiedBy>
  <cp:revision>48</cp:revision>
  <dcterms:created xsi:type="dcterms:W3CDTF">2021-07-08T21:48:48Z</dcterms:created>
  <dcterms:modified xsi:type="dcterms:W3CDTF">2021-07-12T19:24:22Z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0x010100654322EC559C6C46AD7C246A9C6A9593</vt:lpwstr>
  </property>
</Properties>
</file>